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0"/>
  </p:notesMasterIdLst>
  <p:handoutMasterIdLst>
    <p:handoutMasterId r:id="rId21"/>
  </p:handoutMasterIdLst>
  <p:sldIdLst>
    <p:sldId id="256" r:id="rId3"/>
    <p:sldId id="274" r:id="rId4"/>
    <p:sldId id="283" r:id="rId5"/>
    <p:sldId id="284" r:id="rId6"/>
    <p:sldId id="295" r:id="rId7"/>
    <p:sldId id="281" r:id="rId8"/>
    <p:sldId id="285" r:id="rId9"/>
    <p:sldId id="276" r:id="rId10"/>
    <p:sldId id="290" r:id="rId11"/>
    <p:sldId id="298" r:id="rId12"/>
    <p:sldId id="275" r:id="rId13"/>
    <p:sldId id="289" r:id="rId14"/>
    <p:sldId id="280" r:id="rId15"/>
    <p:sldId id="299" r:id="rId16"/>
    <p:sldId id="277" r:id="rId17"/>
    <p:sldId id="291" r:id="rId18"/>
    <p:sldId id="294" r:id="rId19"/>
  </p:sldIdLst>
  <p:sldSz cx="12188825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E3CF"/>
    <a:srgbClr val="F2E1CE"/>
    <a:srgbClr val="E2D2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06" autoAdjust="0"/>
    <p:restoredTop sz="94660"/>
  </p:normalViewPr>
  <p:slideViewPr>
    <p:cSldViewPr snapToGrid="0">
      <p:cViewPr varScale="1">
        <p:scale>
          <a:sx n="92" d="100"/>
          <a:sy n="92" d="100"/>
        </p:scale>
        <p:origin x="-678" y="-10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2838" y="10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en-US"/>
              <a:t>8/16/2016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en-US"/>
              <a:t>8/16/2016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47000"/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52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8/16/2016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8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8/16/2016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94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8/16/2016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8/16/2016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56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8/16/2016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8/16/2016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8/16/2016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8/16/2016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8/16/2016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84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8/16/2016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24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0">
              <a:srgbClr val="F4E3CF">
                <a:alpha val="50000"/>
              </a:srgbClr>
            </a:gs>
            <a:gs pos="27000">
              <a:srgbClr val="F4E3C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en-US"/>
              <a:pPr/>
              <a:t>8/16/2016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3812" y="1143001"/>
            <a:ext cx="9753600" cy="1557670"/>
          </a:xfrm>
        </p:spPr>
        <p:txBody>
          <a:bodyPr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Appalachian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storage Hub project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77902" y="3341041"/>
            <a:ext cx="7848600" cy="1773219"/>
          </a:xfrm>
        </p:spPr>
        <p:txBody>
          <a:bodyPr>
            <a:normAutofit fontScale="40000" lnSpcReduction="20000"/>
          </a:bodyPr>
          <a:lstStyle/>
          <a:p>
            <a:pPr algn="ctr"/>
            <a:r>
              <a:rPr lang="en-US" sz="9000" dirty="0" smtClean="0"/>
              <a:t>Michael Solis</a:t>
            </a:r>
          </a:p>
          <a:p>
            <a:pPr algn="ctr"/>
            <a:r>
              <a:rPr lang="en-US" sz="9000" dirty="0" smtClean="0"/>
              <a:t>Mohammad Fakhari</a:t>
            </a:r>
          </a:p>
          <a:p>
            <a:pPr algn="ctr"/>
            <a:endParaRPr lang="en-US" sz="3600" dirty="0"/>
          </a:p>
          <a:p>
            <a:pPr algn="ctr"/>
            <a:r>
              <a:rPr lang="en-US" sz="6000" dirty="0" smtClean="0"/>
              <a:t>Ohio </a:t>
            </a:r>
            <a:r>
              <a:rPr lang="en-US" sz="6000" dirty="0"/>
              <a:t>Department of Natural Resources</a:t>
            </a:r>
          </a:p>
          <a:p>
            <a:pPr algn="ctr"/>
            <a:r>
              <a:rPr lang="en-US" sz="6000" dirty="0"/>
              <a:t>Division of Geological Survey</a:t>
            </a:r>
          </a:p>
          <a:p>
            <a:endParaRPr lang="en-US" dirty="0" smtClean="0"/>
          </a:p>
        </p:txBody>
      </p:sp>
      <p:pic>
        <p:nvPicPr>
          <p:cNvPr id="1026" name="Picture 2" descr="U:\Forms and Policies\Logos\(RGB)ODNR_2000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423" y="4388349"/>
            <a:ext cx="2363325" cy="236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U:\Forms and Policies\Logos\OhioSurvey_Logo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90" y="4582631"/>
            <a:ext cx="2169043" cy="216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0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986" y="976388"/>
            <a:ext cx="5480898" cy="1479734"/>
          </a:xfrm>
        </p:spPr>
        <p:txBody>
          <a:bodyPr>
            <a:normAutofit fontScale="90000"/>
          </a:bodyPr>
          <a:lstStyle/>
          <a:p>
            <a:r>
              <a:rPr lang="en-US" dirty="0"/>
              <a:t>Tuscarora / Clinton </a:t>
            </a:r>
            <a:r>
              <a:rPr lang="en-US" dirty="0" smtClean="0"/>
              <a:t>sandstone outcrop</a:t>
            </a:r>
            <a:endParaRPr lang="en-US" sz="3100" dirty="0"/>
          </a:p>
        </p:txBody>
      </p:sp>
      <p:sp>
        <p:nvSpPr>
          <p:cNvPr id="4" name="Rectangle 3"/>
          <p:cNvSpPr/>
          <p:nvPr/>
        </p:nvSpPr>
        <p:spPr>
          <a:xfrm>
            <a:off x="685986" y="3233988"/>
            <a:ext cx="50739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Seneca Rocks, West Virginia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549" y="444843"/>
            <a:ext cx="5646175" cy="5931879"/>
          </a:xfrm>
        </p:spPr>
      </p:pic>
    </p:spTree>
    <p:extLst>
      <p:ext uri="{BB962C8B-B14F-4D97-AF65-F5344CB8AC3E}">
        <p14:creationId xmlns:p14="http://schemas.microsoft.com/office/powerpoint/2010/main" val="40419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6385020" cy="1325562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Silurian Salina Group, Salt-bearing units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277" y="1828800"/>
            <a:ext cx="6719876" cy="463906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Salina salt units in AOI</a:t>
            </a:r>
            <a:endParaRPr lang="en-US" dirty="0"/>
          </a:p>
          <a:p>
            <a:pPr lvl="1"/>
            <a:r>
              <a:rPr lang="en-US" dirty="0" smtClean="0"/>
              <a:t>B: numerous thin salt beds &lt; 10ft thick</a:t>
            </a:r>
          </a:p>
          <a:p>
            <a:pPr lvl="1"/>
            <a:r>
              <a:rPr lang="en-US" dirty="0" smtClean="0"/>
              <a:t>D: ~40ft thick</a:t>
            </a:r>
          </a:p>
          <a:p>
            <a:pPr lvl="1"/>
            <a:r>
              <a:rPr lang="en-US" dirty="0" smtClean="0"/>
              <a:t>E: 2 beds each ~20ft thick; locally, 1 bed &gt; 100ft thick</a:t>
            </a:r>
          </a:p>
          <a:p>
            <a:pPr lvl="1"/>
            <a:r>
              <a:rPr lang="en-US" dirty="0" smtClean="0"/>
              <a:t>F</a:t>
            </a:r>
            <a:r>
              <a:rPr lang="en-US" baseline="-25000" dirty="0" smtClean="0"/>
              <a:t>1</a:t>
            </a:r>
            <a:r>
              <a:rPr lang="en-US" dirty="0" smtClean="0"/>
              <a:t>: 2-3 beds total ~80ft thick; </a:t>
            </a:r>
            <a:r>
              <a:rPr lang="en-US" dirty="0" err="1" smtClean="0"/>
              <a:t>pinchout</a:t>
            </a:r>
            <a:r>
              <a:rPr lang="en-US" dirty="0" smtClean="0"/>
              <a:t> to the south</a:t>
            </a:r>
          </a:p>
          <a:p>
            <a:pPr lvl="1"/>
            <a:r>
              <a:rPr lang="en-US" dirty="0" smtClean="0"/>
              <a:t>F</a:t>
            </a:r>
            <a:r>
              <a:rPr lang="en-US" baseline="-25000" dirty="0" smtClean="0"/>
              <a:t>2</a:t>
            </a:r>
            <a:r>
              <a:rPr lang="en-US" dirty="0" smtClean="0"/>
              <a:t>: 2 beds ~20ft thick; </a:t>
            </a:r>
            <a:r>
              <a:rPr lang="en-US" dirty="0" err="1" smtClean="0"/>
              <a:t>pinchout</a:t>
            </a:r>
            <a:r>
              <a:rPr lang="en-US" dirty="0" smtClean="0"/>
              <a:t> to the south</a:t>
            </a:r>
          </a:p>
          <a:p>
            <a:pPr lvl="1"/>
            <a:r>
              <a:rPr lang="en-US" dirty="0" smtClean="0"/>
              <a:t>F</a:t>
            </a:r>
            <a:r>
              <a:rPr lang="en-US" baseline="-25000" dirty="0" smtClean="0"/>
              <a:t>3</a:t>
            </a:r>
            <a:r>
              <a:rPr lang="en-US" dirty="0" smtClean="0"/>
              <a:t>: 2 </a:t>
            </a:r>
            <a:r>
              <a:rPr lang="en-US" dirty="0"/>
              <a:t>beds ~</a:t>
            </a:r>
            <a:r>
              <a:rPr lang="en-US" dirty="0" smtClean="0"/>
              <a:t>20ft </a:t>
            </a:r>
            <a:r>
              <a:rPr lang="en-US" dirty="0"/>
              <a:t>thick; </a:t>
            </a:r>
            <a:r>
              <a:rPr lang="en-US" dirty="0" err="1"/>
              <a:t>pinchout</a:t>
            </a:r>
            <a:r>
              <a:rPr lang="en-US" dirty="0"/>
              <a:t> to the </a:t>
            </a:r>
            <a:r>
              <a:rPr lang="en-US" dirty="0" smtClean="0"/>
              <a:t>south</a:t>
            </a:r>
          </a:p>
          <a:p>
            <a:pPr lvl="1"/>
            <a:r>
              <a:rPr lang="en-US" dirty="0" smtClean="0"/>
              <a:t>F</a:t>
            </a:r>
            <a:r>
              <a:rPr lang="en-US" baseline="-25000" dirty="0" smtClean="0"/>
              <a:t>4</a:t>
            </a:r>
            <a:r>
              <a:rPr lang="en-US" dirty="0" smtClean="0"/>
              <a:t>:1-3 beds &gt; </a:t>
            </a:r>
            <a:r>
              <a:rPr lang="en-US" dirty="0" smtClean="0">
                <a:solidFill>
                  <a:srgbClr val="C00000"/>
                </a:solidFill>
              </a:rPr>
              <a:t>100ft thick </a:t>
            </a:r>
            <a:r>
              <a:rPr lang="en-US" dirty="0" smtClean="0"/>
              <a:t>along the Ohio River Valley</a:t>
            </a:r>
          </a:p>
          <a:p>
            <a:r>
              <a:rPr lang="en-US" dirty="0"/>
              <a:t>Studies:</a:t>
            </a:r>
          </a:p>
          <a:p>
            <a:pPr lvl="1"/>
            <a:r>
              <a:rPr lang="en-US" dirty="0" err="1"/>
              <a:t>Stehli</a:t>
            </a:r>
            <a:r>
              <a:rPr lang="en-US" dirty="0"/>
              <a:t> and others1963</a:t>
            </a:r>
          </a:p>
          <a:p>
            <a:pPr lvl="1"/>
            <a:r>
              <a:rPr lang="en-US" dirty="0" err="1"/>
              <a:t>Ulteig</a:t>
            </a:r>
            <a:r>
              <a:rPr lang="en-US" dirty="0"/>
              <a:t>, 1964</a:t>
            </a:r>
          </a:p>
          <a:p>
            <a:pPr lvl="1"/>
            <a:r>
              <a:rPr lang="en-US" dirty="0"/>
              <a:t>Clifford, 1973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254974" y="6487886"/>
            <a:ext cx="1619354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 smtClean="0"/>
              <a:t>(</a:t>
            </a:r>
            <a:r>
              <a:rPr lang="en-US" sz="1600" dirty="0"/>
              <a:t>C</a:t>
            </a:r>
            <a:r>
              <a:rPr lang="en-US" sz="1600" dirty="0" smtClean="0"/>
              <a:t>lifford, 1973)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152" y="347958"/>
            <a:ext cx="4172535" cy="611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0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675388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Salina f4 salt, Belmont county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73512" y="6317557"/>
            <a:ext cx="1619354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 smtClean="0"/>
              <a:t>(</a:t>
            </a:r>
            <a:r>
              <a:rPr lang="en-US" sz="1600" dirty="0"/>
              <a:t>C</a:t>
            </a:r>
            <a:r>
              <a:rPr lang="en-US" sz="1600" dirty="0" smtClean="0"/>
              <a:t>lifford, 1973)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35" t="44433" r="6465" b="10759"/>
          <a:stretch/>
        </p:blipFill>
        <p:spPr>
          <a:xfrm>
            <a:off x="8810740" y="1021278"/>
            <a:ext cx="2543666" cy="529537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25063" y="2246700"/>
            <a:ext cx="4926678" cy="3871004"/>
            <a:chOff x="453138" y="1452218"/>
            <a:chExt cx="4926678" cy="3871004"/>
          </a:xfrm>
        </p:grpSpPr>
        <p:grpSp>
          <p:nvGrpSpPr>
            <p:cNvPr id="12" name="Group 11"/>
            <p:cNvGrpSpPr/>
            <p:nvPr/>
          </p:nvGrpSpPr>
          <p:grpSpPr>
            <a:xfrm>
              <a:off x="892902" y="1452218"/>
              <a:ext cx="4256617" cy="3871004"/>
              <a:chOff x="1217612" y="1981200"/>
              <a:chExt cx="4256617" cy="3871004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1217612" y="1981200"/>
                <a:ext cx="3812876" cy="3871004"/>
                <a:chOff x="4228381" y="1759313"/>
                <a:chExt cx="3812876" cy="5530006"/>
              </a:xfrm>
            </p:grpSpPr>
            <p:pic>
              <p:nvPicPr>
                <p:cNvPr id="1026" name="Picture 2" descr="H:\34013205860000_GR-C-N-D-PE_SCH_5700_8379_N_140_TH100_2.tif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84" t="44197" r="4701" b="32307"/>
                <a:stretch/>
              </p:blipFill>
              <p:spPr bwMode="auto">
                <a:xfrm>
                  <a:off x="4228381" y="3278036"/>
                  <a:ext cx="3812876" cy="401128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" name="Picture 2" descr="H:\34013205860000_GR-C-N-D-PE_SCH_5700_8379_N_140_TH100_2.tif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514" r="5076" b="91104"/>
                <a:stretch/>
              </p:blipFill>
              <p:spPr bwMode="auto">
                <a:xfrm>
                  <a:off x="4228381" y="1759313"/>
                  <a:ext cx="3804249" cy="151872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1217612" y="3200400"/>
                <a:ext cx="4191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1217612" y="4323747"/>
                <a:ext cx="4191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5021861" y="3200400"/>
                <a:ext cx="452368" cy="424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2400" dirty="0" smtClean="0"/>
                  <a:t>G</a:t>
                </a:r>
                <a:endParaRPr lang="en-US" sz="2400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081172" y="4343900"/>
                <a:ext cx="333746" cy="424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2400" dirty="0" smtClean="0"/>
                  <a:t>F</a:t>
                </a:r>
                <a:endParaRPr lang="en-US" sz="2400" dirty="0"/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2029883" y="4081118"/>
              <a:ext cx="341312" cy="571500"/>
            </a:xfrm>
            <a:prstGeom prst="rect">
              <a:avLst/>
            </a:prstGeom>
            <a:pattFill prst="lgGrid">
              <a:fgClr>
                <a:schemeClr val="dk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029883" y="4795493"/>
              <a:ext cx="341312" cy="164306"/>
            </a:xfrm>
            <a:prstGeom prst="rect">
              <a:avLst/>
            </a:prstGeom>
            <a:pattFill prst="lgGrid">
              <a:fgClr>
                <a:schemeClr val="dk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034645" y="4687259"/>
              <a:ext cx="341312" cy="45719"/>
            </a:xfrm>
            <a:prstGeom prst="rect">
              <a:avLst/>
            </a:prstGeom>
            <a:pattFill prst="lgGrid">
              <a:fgClr>
                <a:schemeClr val="dk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857416" y="4732978"/>
              <a:ext cx="151377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2034645" y="5006948"/>
              <a:ext cx="341312" cy="45719"/>
            </a:xfrm>
            <a:prstGeom prst="rect">
              <a:avLst/>
            </a:prstGeom>
            <a:pattFill prst="lgGrid">
              <a:fgClr>
                <a:schemeClr val="dk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3138" y="4182202"/>
              <a:ext cx="4042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000" dirty="0" smtClean="0"/>
                <a:t>F</a:t>
              </a:r>
              <a:r>
                <a:rPr lang="en-US" sz="2000" baseline="-25000" dirty="0" smtClean="0"/>
                <a:t>4</a:t>
              </a:r>
              <a:endParaRPr lang="en-US" sz="20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66568" y="4795493"/>
              <a:ext cx="4042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000" dirty="0" smtClean="0"/>
                <a:t>F</a:t>
              </a:r>
              <a:r>
                <a:rPr lang="en-US" sz="2000" baseline="-25000" dirty="0" smtClean="0"/>
                <a:t>3</a:t>
              </a:r>
              <a:endParaRPr lang="en-US" sz="2000" baseline="-25000" dirty="0"/>
            </a:p>
          </p:txBody>
        </p:sp>
        <p:sp>
          <p:nvSpPr>
            <p:cNvPr id="25" name="Right Brace 24"/>
            <p:cNvSpPr/>
            <p:nvPr/>
          </p:nvSpPr>
          <p:spPr>
            <a:xfrm>
              <a:off x="4697151" y="4081118"/>
              <a:ext cx="45719" cy="629000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787987" y="4221502"/>
              <a:ext cx="5918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90ft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1686230" y="1443510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34013205860000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844125" y="1868139"/>
            <a:ext cx="1664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FEGENCO #1</a:t>
            </a:r>
            <a:endParaRPr lang="en-US" dirty="0"/>
          </a:p>
        </p:txBody>
      </p:sp>
      <p:sp>
        <p:nvSpPr>
          <p:cNvPr id="30" name="5-Point Star 29"/>
          <p:cNvSpPr>
            <a:spLocks noChangeAspect="1"/>
          </p:cNvSpPr>
          <p:nvPr/>
        </p:nvSpPr>
        <p:spPr>
          <a:xfrm>
            <a:off x="10283189" y="4394358"/>
            <a:ext cx="182876" cy="182876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TextBox 30"/>
          <p:cNvSpPr txBox="1"/>
          <p:nvPr/>
        </p:nvSpPr>
        <p:spPr>
          <a:xfrm>
            <a:off x="6045994" y="2340937"/>
            <a:ext cx="2651688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F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salt &gt; 100ft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along Ohio River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Valley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8292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935269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Silurian Salina group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Salt deposition in the Michigan and Appalachian Basins</a:t>
            </a:r>
            <a:endParaRPr lang="en-US" dirty="0"/>
          </a:p>
          <a:p>
            <a:r>
              <a:rPr lang="en-US" dirty="0" smtClean="0"/>
              <a:t>Salt thickness vary in the AOI; however net salt thickness is &gt; 200ft along the Ohio River Valley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8" t="9575" r="7650" b="37031"/>
          <a:stretch/>
        </p:blipFill>
        <p:spPr>
          <a:xfrm>
            <a:off x="5942012" y="1209907"/>
            <a:ext cx="5867400" cy="47967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23722" y="6006612"/>
            <a:ext cx="1619354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 smtClean="0"/>
              <a:t>(</a:t>
            </a:r>
            <a:r>
              <a:rPr lang="en-US" sz="1600" dirty="0"/>
              <a:t>C</a:t>
            </a:r>
            <a:r>
              <a:rPr lang="en-US" sz="1600" dirty="0" smtClean="0"/>
              <a:t>lifford, 1973)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3585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567" y="604246"/>
            <a:ext cx="3062177" cy="1325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Silurian</a:t>
            </a:r>
            <a:br>
              <a:rPr lang="en-US" dirty="0" smtClean="0"/>
            </a:br>
            <a:r>
              <a:rPr lang="en-US" dirty="0" smtClean="0"/>
              <a:t>Salina salt F1 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0897" y="2594345"/>
            <a:ext cx="2636973" cy="43434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1800" dirty="0" smtClean="0"/>
              <a:t>Cargill Underground salt mine, Cleveland, Ohio</a:t>
            </a:r>
          </a:p>
        </p:txBody>
      </p:sp>
      <p:pic>
        <p:nvPicPr>
          <p:cNvPr id="6146" name="Picture 2" descr="U:\Photo\2015-11-3_Cargil salt mine photos adjusted for color\IMG_007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51" y="287080"/>
            <a:ext cx="8324630" cy="624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48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Devonian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Oriskany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Sandstone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0-100ft of sandstone</a:t>
            </a:r>
          </a:p>
          <a:p>
            <a:r>
              <a:rPr lang="en-US" dirty="0" smtClean="0"/>
              <a:t>Studies:</a:t>
            </a:r>
          </a:p>
          <a:p>
            <a:pPr lvl="1"/>
            <a:r>
              <a:rPr lang="en-US" dirty="0" smtClean="0"/>
              <a:t>Harper </a:t>
            </a:r>
            <a:r>
              <a:rPr lang="en-US" dirty="0"/>
              <a:t>and </a:t>
            </a:r>
            <a:r>
              <a:rPr lang="en-US" dirty="0" smtClean="0"/>
              <a:t>Patchen, 1996</a:t>
            </a:r>
          </a:p>
          <a:p>
            <a:pPr lvl="1"/>
            <a:r>
              <a:rPr lang="en-US" dirty="0" smtClean="0"/>
              <a:t>Opritza</a:t>
            </a:r>
            <a:r>
              <a:rPr lang="en-US" dirty="0"/>
              <a:t>, </a:t>
            </a:r>
            <a:r>
              <a:rPr lang="en-US" dirty="0" smtClean="0"/>
              <a:t>1996</a:t>
            </a:r>
          </a:p>
          <a:p>
            <a:pPr lvl="1"/>
            <a:r>
              <a:rPr lang="en-US" dirty="0" smtClean="0"/>
              <a:t>Patchen </a:t>
            </a:r>
            <a:r>
              <a:rPr lang="en-US" dirty="0"/>
              <a:t>and Harper, </a:t>
            </a:r>
            <a:r>
              <a:rPr lang="en-US" dirty="0" smtClean="0"/>
              <a:t>1996</a:t>
            </a:r>
          </a:p>
          <a:p>
            <a:pPr lvl="1"/>
            <a:r>
              <a:rPr lang="en-US" dirty="0" err="1" smtClean="0"/>
              <a:t>Kostelnik</a:t>
            </a:r>
            <a:r>
              <a:rPr lang="en-US" dirty="0" smtClean="0"/>
              <a:t> </a:t>
            </a:r>
            <a:r>
              <a:rPr lang="en-US" dirty="0"/>
              <a:t>and Carter, </a:t>
            </a:r>
            <a:r>
              <a:rPr lang="en-US" dirty="0" smtClean="0"/>
              <a:t>2009</a:t>
            </a:r>
          </a:p>
          <a:p>
            <a:pPr lvl="1"/>
            <a:r>
              <a:rPr lang="en-US" dirty="0" smtClean="0"/>
              <a:t>Carter </a:t>
            </a:r>
            <a:r>
              <a:rPr lang="en-US" dirty="0"/>
              <a:t>and others, </a:t>
            </a:r>
            <a:r>
              <a:rPr lang="en-US" dirty="0" smtClean="0"/>
              <a:t>2010</a:t>
            </a:r>
          </a:p>
          <a:p>
            <a:pPr lvl="1"/>
            <a:r>
              <a:rPr lang="en-US" dirty="0" smtClean="0"/>
              <a:t>Others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407966" y="6451810"/>
            <a:ext cx="156324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 err="1" smtClean="0"/>
              <a:t>Opritza</a:t>
            </a:r>
            <a:r>
              <a:rPr lang="en-US" sz="1600" dirty="0" smtClean="0"/>
              <a:t> (1996)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289" y="109463"/>
            <a:ext cx="4251705" cy="635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2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Oriskany</a:t>
            </a:r>
            <a:r>
              <a:rPr lang="en-US" dirty="0" smtClean="0"/>
              <a:t> sandstone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480" y="1590270"/>
            <a:ext cx="3632541" cy="43434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680" y="1590270"/>
            <a:ext cx="3632541" cy="4343399"/>
          </a:xfrm>
        </p:spPr>
      </p:pic>
      <p:sp>
        <p:nvSpPr>
          <p:cNvPr id="7" name="TextBox 6"/>
          <p:cNvSpPr txBox="1"/>
          <p:nvPr/>
        </p:nvSpPr>
        <p:spPr>
          <a:xfrm>
            <a:off x="10437812" y="6382299"/>
            <a:ext cx="140294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 smtClean="0"/>
              <a:t>RPSEA(2015)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948070" y="5909363"/>
            <a:ext cx="3332964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Subsea depth range: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-1,000 to - 6,500ft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561430" y="5876792"/>
            <a:ext cx="385073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Thickness range: 0 - 150ft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8230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88" y="-193194"/>
            <a:ext cx="9753600" cy="1325562"/>
          </a:xfrm>
        </p:spPr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5954" y="1275907"/>
            <a:ext cx="10703925" cy="5486399"/>
          </a:xfrm>
        </p:spPr>
        <p:txBody>
          <a:bodyPr>
            <a:normAutofit/>
          </a:bodyPr>
          <a:lstStyle/>
          <a:p>
            <a:pPr marL="0" indent="-457200">
              <a:spcBef>
                <a:spcPts val="500"/>
              </a:spcBef>
              <a:buNone/>
            </a:pPr>
            <a:r>
              <a:rPr lang="en-US" sz="900" dirty="0" smtClean="0"/>
              <a:t>Baranoski, M.T., Riley, R.A., and Wolfe, M.E., 1996, Cambrian-Ordovician Knox Group unconformity play, </a:t>
            </a:r>
            <a:r>
              <a:rPr lang="en-US" sz="900" i="1" dirty="0"/>
              <a:t>in </a:t>
            </a:r>
            <a:r>
              <a:rPr lang="en-US" sz="900" dirty="0" err="1"/>
              <a:t>Roen</a:t>
            </a:r>
            <a:r>
              <a:rPr lang="en-US" sz="900" dirty="0"/>
              <a:t>, J.B., and Walker, B.J., eds., The atlas of major Appalachian basin gas plays: West Virginia Geological and Economic Survey Publication v. 25, p. 145-150.</a:t>
            </a:r>
          </a:p>
          <a:p>
            <a:pPr marL="0" indent="-457200">
              <a:spcBef>
                <a:spcPts val="500"/>
              </a:spcBef>
              <a:buNone/>
            </a:pPr>
            <a:r>
              <a:rPr lang="en-US" sz="900" dirty="0" smtClean="0"/>
              <a:t>Carter</a:t>
            </a:r>
            <a:r>
              <a:rPr lang="en-US" sz="900" dirty="0"/>
              <a:t>, K. M., </a:t>
            </a:r>
            <a:r>
              <a:rPr lang="en-US" sz="900" dirty="0" err="1"/>
              <a:t>Kostelnik</a:t>
            </a:r>
            <a:r>
              <a:rPr lang="en-US" sz="900" dirty="0"/>
              <a:t>, J. J., </a:t>
            </a:r>
            <a:r>
              <a:rPr lang="en-US" sz="900" dirty="0" err="1"/>
              <a:t>Laughrey</a:t>
            </a:r>
            <a:r>
              <a:rPr lang="en-US" sz="900" dirty="0"/>
              <a:t>, C. D., Harper, J. A., Barnes, D. A., Harrison, W. B., III, </a:t>
            </a:r>
            <a:r>
              <a:rPr lang="en-US" sz="900" dirty="0" err="1"/>
              <a:t>Venteris</a:t>
            </a:r>
            <a:r>
              <a:rPr lang="en-US" sz="900" dirty="0"/>
              <a:t>, E. R., McDonald, James, Wells, J. G., Wickstrom, L. H., Perry, C. J., </a:t>
            </a:r>
            <a:r>
              <a:rPr lang="en-US" sz="900" dirty="0" err="1"/>
              <a:t>Avary</a:t>
            </a:r>
            <a:r>
              <a:rPr lang="en-US" sz="900" dirty="0"/>
              <a:t>, K. L., Lewis, J. E., </a:t>
            </a:r>
            <a:r>
              <a:rPr lang="en-US" sz="900" dirty="0" err="1"/>
              <a:t>Hohn</a:t>
            </a:r>
            <a:r>
              <a:rPr lang="en-US" sz="900" dirty="0"/>
              <a:t>, M. E., </a:t>
            </a:r>
            <a:r>
              <a:rPr lang="en-US" sz="900" dirty="0" err="1"/>
              <a:t>Stolorow</a:t>
            </a:r>
            <a:r>
              <a:rPr lang="en-US" sz="900" dirty="0"/>
              <a:t>, A., Slater, B. E., and Greb, S. F., 2010, Characterization of geologic sequestration opportunities in the MRCSP region, Middle Devonian–Middle Silurian formations—MRCSP phase II topical report October 2005–October 2010: Midwest Regional Carbon Sequestration Partnership report submitted to Battelle Memorial Institute and U.S. Department of Energy, Cooperative Agreement No. DE-FC26-05NT42589, 150 p.</a:t>
            </a:r>
          </a:p>
          <a:p>
            <a:pPr marL="0" indent="-457200">
              <a:spcBef>
                <a:spcPts val="500"/>
              </a:spcBef>
              <a:buNone/>
            </a:pPr>
            <a:r>
              <a:rPr lang="en-US" sz="900" dirty="0" smtClean="0"/>
              <a:t>Clifford</a:t>
            </a:r>
            <a:r>
              <a:rPr lang="en-US" sz="900" dirty="0"/>
              <a:t>, M.J., 1973, Silurian rock salt of Ohio: Ohio Division of Geologic Survey, Department of Natural Resources, Columbus Ohio, Report of  Investigations </a:t>
            </a:r>
            <a:r>
              <a:rPr lang="en-US" sz="900" dirty="0" smtClean="0"/>
              <a:t>No. 90, </a:t>
            </a:r>
            <a:r>
              <a:rPr lang="en-US" sz="900" dirty="0"/>
              <a:t>42 p., 4 plates</a:t>
            </a:r>
            <a:r>
              <a:rPr lang="en-US" sz="900" dirty="0" smtClean="0"/>
              <a:t>.</a:t>
            </a:r>
          </a:p>
          <a:p>
            <a:pPr marL="0" indent="-457200">
              <a:lnSpc>
                <a:spcPct val="120000"/>
              </a:lnSpc>
              <a:spcBef>
                <a:spcPts val="500"/>
              </a:spcBef>
              <a:buNone/>
            </a:pPr>
            <a:r>
              <a:rPr lang="en-US" sz="900" dirty="0" smtClean="0"/>
              <a:t>Harper, J.A. and Patchen, D.G., 1996, Lower Devonian </a:t>
            </a:r>
            <a:r>
              <a:rPr lang="en-US" sz="900" dirty="0" err="1" smtClean="0"/>
              <a:t>Oriskany</a:t>
            </a:r>
            <a:r>
              <a:rPr lang="en-US" sz="900" dirty="0" smtClean="0"/>
              <a:t> Sandstone structural play,</a:t>
            </a:r>
            <a:r>
              <a:rPr lang="en-US" sz="900" i="1" dirty="0"/>
              <a:t> in </a:t>
            </a:r>
            <a:r>
              <a:rPr lang="en-US" sz="900" dirty="0" err="1"/>
              <a:t>Roen</a:t>
            </a:r>
            <a:r>
              <a:rPr lang="en-US" sz="900" dirty="0"/>
              <a:t>, J.B., and Walker, B.J., eds., The atlas of major Appalachian basin gas plays: West Virginia Geological and Economic Survey Publication v. 25, p. </a:t>
            </a:r>
            <a:r>
              <a:rPr lang="en-US" sz="900" dirty="0" smtClean="0"/>
              <a:t>109-117.</a:t>
            </a:r>
          </a:p>
          <a:p>
            <a:pPr marL="0" indent="-457200">
              <a:lnSpc>
                <a:spcPct val="120000"/>
              </a:lnSpc>
              <a:spcBef>
                <a:spcPts val="500"/>
              </a:spcBef>
              <a:buNone/>
            </a:pPr>
            <a:r>
              <a:rPr lang="en-US" sz="900" dirty="0" err="1"/>
              <a:t>Kostelnik</a:t>
            </a:r>
            <a:r>
              <a:rPr lang="en-US" sz="900" dirty="0"/>
              <a:t>, J., and Carter, K.M. 2009a. The </a:t>
            </a:r>
            <a:r>
              <a:rPr lang="en-US" sz="900" dirty="0" err="1"/>
              <a:t>Oriskany</a:t>
            </a:r>
            <a:r>
              <a:rPr lang="en-US" sz="900" dirty="0"/>
              <a:t> Sandstone </a:t>
            </a:r>
            <a:r>
              <a:rPr lang="en-US" sz="900" dirty="0" err="1" smtClean="0"/>
              <a:t>updip</a:t>
            </a:r>
            <a:r>
              <a:rPr lang="en-US" sz="900" dirty="0" smtClean="0"/>
              <a:t> permeability </a:t>
            </a:r>
            <a:r>
              <a:rPr lang="en-US" sz="900" dirty="0" err="1" smtClean="0"/>
              <a:t>pinchout</a:t>
            </a:r>
            <a:r>
              <a:rPr lang="en-US" sz="900" dirty="0"/>
              <a:t>: A Recipe for Gas Production in Northwestern Pennsylvania: Pennsylvania Geology, v.39, no.4, p. 19-24. </a:t>
            </a:r>
            <a:endParaRPr lang="en-US" sz="900" dirty="0" smtClean="0"/>
          </a:p>
          <a:p>
            <a:pPr marL="0" indent="-457200">
              <a:lnSpc>
                <a:spcPct val="120000"/>
              </a:lnSpc>
              <a:spcBef>
                <a:spcPts val="500"/>
              </a:spcBef>
              <a:buNone/>
            </a:pPr>
            <a:r>
              <a:rPr lang="en-US" sz="900" dirty="0" err="1"/>
              <a:t>Kostelnik</a:t>
            </a:r>
            <a:r>
              <a:rPr lang="en-US" sz="900" dirty="0"/>
              <a:t>, J., and Carter, K.M. 2009b. Unraveling the stratigraphy of the </a:t>
            </a:r>
            <a:r>
              <a:rPr lang="en-US" sz="900" dirty="0" err="1"/>
              <a:t>Oriskany</a:t>
            </a:r>
            <a:r>
              <a:rPr lang="en-US" sz="900" dirty="0"/>
              <a:t> Sandstone: A necessity in assessing its site-specific carbon sequestration potential: Environmental Geosciences, v. 16, no.4, p. 187-200.</a:t>
            </a:r>
          </a:p>
          <a:p>
            <a:pPr marL="0" indent="-457200">
              <a:spcBef>
                <a:spcPts val="500"/>
              </a:spcBef>
              <a:buNone/>
            </a:pPr>
            <a:r>
              <a:rPr lang="en-US" sz="900" dirty="0" err="1" smtClean="0"/>
              <a:t>Opritza</a:t>
            </a:r>
            <a:r>
              <a:rPr lang="en-US" sz="900" dirty="0" smtClean="0"/>
              <a:t>, S.T., 1996, Lower Devonian </a:t>
            </a:r>
            <a:r>
              <a:rPr lang="en-US" sz="900" dirty="0" err="1" smtClean="0"/>
              <a:t>Oriskany</a:t>
            </a:r>
            <a:r>
              <a:rPr lang="en-US" sz="900" dirty="0" smtClean="0"/>
              <a:t> Sandstone </a:t>
            </a:r>
            <a:r>
              <a:rPr lang="en-US" sz="900" dirty="0" err="1" smtClean="0"/>
              <a:t>updip</a:t>
            </a:r>
            <a:r>
              <a:rPr lang="en-US" sz="900" dirty="0" smtClean="0"/>
              <a:t> permeability </a:t>
            </a:r>
            <a:r>
              <a:rPr lang="en-US" sz="900" dirty="0" err="1" smtClean="0"/>
              <a:t>pinchout</a:t>
            </a:r>
            <a:r>
              <a:rPr lang="en-US" sz="900" dirty="0" smtClean="0"/>
              <a:t>, </a:t>
            </a:r>
            <a:r>
              <a:rPr lang="en-US" sz="900" i="1" dirty="0"/>
              <a:t>in </a:t>
            </a:r>
            <a:r>
              <a:rPr lang="en-US" sz="900" dirty="0" err="1"/>
              <a:t>Roen</a:t>
            </a:r>
            <a:r>
              <a:rPr lang="en-US" sz="900" dirty="0"/>
              <a:t>, J.B., and Walker, B.J., eds., The atlas of major Appalachian basin gas plays: West Virginia Geological and Economic Survey Publication v. 25, p. </a:t>
            </a:r>
            <a:r>
              <a:rPr lang="en-US" sz="900" dirty="0" smtClean="0"/>
              <a:t>126-129.</a:t>
            </a:r>
          </a:p>
          <a:p>
            <a:pPr marL="0" indent="-457200">
              <a:spcBef>
                <a:spcPts val="500"/>
              </a:spcBef>
              <a:buNone/>
            </a:pPr>
            <a:r>
              <a:rPr lang="en-US" sz="900" dirty="0" smtClean="0"/>
              <a:t>Patchen, D.G. and Harper, J.A., 1996, The Lower Devonian </a:t>
            </a:r>
            <a:r>
              <a:rPr lang="en-US" sz="900" dirty="0" err="1" smtClean="0"/>
              <a:t>Oriskany</a:t>
            </a:r>
            <a:r>
              <a:rPr lang="en-US" sz="900" dirty="0" smtClean="0"/>
              <a:t> Sandstone combination traps play, </a:t>
            </a:r>
            <a:r>
              <a:rPr lang="en-US" sz="900" i="1" dirty="0"/>
              <a:t>in </a:t>
            </a:r>
            <a:r>
              <a:rPr lang="en-US" sz="900" dirty="0" err="1"/>
              <a:t>Roen</a:t>
            </a:r>
            <a:r>
              <a:rPr lang="en-US" sz="900" dirty="0"/>
              <a:t>, J.B., and Walker, B.J., eds., The atlas of major Appalachian basin gas plays: West Virginia Geological and Economic Survey Publication v. 25, p. </a:t>
            </a:r>
            <a:r>
              <a:rPr lang="en-US" sz="900" dirty="0" smtClean="0"/>
              <a:t>118-125.</a:t>
            </a:r>
          </a:p>
          <a:p>
            <a:pPr marL="0" indent="-457200">
              <a:spcBef>
                <a:spcPts val="500"/>
              </a:spcBef>
              <a:buNone/>
            </a:pPr>
            <a:r>
              <a:rPr lang="en-US" sz="900" dirty="0" err="1" smtClean="0"/>
              <a:t>Reasearch</a:t>
            </a:r>
            <a:r>
              <a:rPr lang="en-US" sz="900" dirty="0" smtClean="0"/>
              <a:t> Partnership to Secure Energy for America (RPSEA), 2015, Development of subsurface brine disposal framework in the northern Appalachian Basin: Battelle Memorial Institute, Columbus Ohio,  411 p.</a:t>
            </a:r>
          </a:p>
          <a:p>
            <a:pPr marL="0" indent="-457200">
              <a:spcBef>
                <a:spcPts val="500"/>
              </a:spcBef>
              <a:buNone/>
            </a:pPr>
            <a:r>
              <a:rPr lang="en-US" sz="900" dirty="0"/>
              <a:t>Riley, R. A., Harper, J. A., Baranoski, M. T., </a:t>
            </a:r>
            <a:r>
              <a:rPr lang="en-US" sz="900" dirty="0" err="1"/>
              <a:t>Laughrey</a:t>
            </a:r>
            <a:r>
              <a:rPr lang="en-US" sz="900" dirty="0"/>
              <a:t>, C. D., and Carlton, R. W., 1993, Measuring and predicting reservoir heterogeneity in complex </a:t>
            </a:r>
            <a:r>
              <a:rPr lang="en-US" sz="900" dirty="0" err="1"/>
              <a:t>deposystems</a:t>
            </a:r>
            <a:r>
              <a:rPr lang="en-US" sz="900" dirty="0"/>
              <a:t>: The Late Cambrian Rose Run sandstone of eastern Ohio and western Pennsylvania. Appalachian Oil and Natural Gas Research Consortium, West Virginia University, Morgantown, WV, U.S. Depart­ment of Energy, contract no. DE-AC22-90BC14657, 257 p. </a:t>
            </a:r>
            <a:endParaRPr lang="en-US" sz="900" dirty="0" smtClean="0"/>
          </a:p>
          <a:p>
            <a:pPr marL="0" indent="-457200">
              <a:spcBef>
                <a:spcPts val="500"/>
              </a:spcBef>
              <a:buNone/>
            </a:pPr>
            <a:r>
              <a:rPr lang="en-US" sz="900" dirty="0" smtClean="0"/>
              <a:t>Riley, R.A., Wicks, J.L., and Perry, C.J., 2010, Silurian “Clinton” sandstone reservoir characterization for evaluation of CO</a:t>
            </a:r>
            <a:r>
              <a:rPr lang="en-US" sz="900" baseline="-25000" dirty="0" smtClean="0"/>
              <a:t>2</a:t>
            </a:r>
            <a:r>
              <a:rPr lang="en-US" sz="900" dirty="0" smtClean="0"/>
              <a:t>-EOR potential in the East Canton Oil Field, Ohio</a:t>
            </a:r>
            <a:r>
              <a:rPr lang="en-US" sz="900" dirty="0"/>
              <a:t>: Ohio Division of Geologic Survey, Department of Natural Resources, Columbus Ohio, </a:t>
            </a:r>
            <a:r>
              <a:rPr lang="en-US" sz="900" dirty="0" smtClean="0"/>
              <a:t>Open File Report 2011-2, 31p. 4 plates.</a:t>
            </a:r>
            <a:endParaRPr lang="en-US" sz="900" dirty="0"/>
          </a:p>
          <a:p>
            <a:pPr marL="0" indent="-457200">
              <a:spcBef>
                <a:spcPts val="500"/>
              </a:spcBef>
              <a:buNone/>
            </a:pPr>
            <a:r>
              <a:rPr lang="en-US" sz="900" dirty="0" err="1" smtClean="0"/>
              <a:t>Stehli</a:t>
            </a:r>
            <a:r>
              <a:rPr lang="en-US" sz="900" dirty="0" smtClean="0"/>
              <a:t>, F.G., </a:t>
            </a:r>
            <a:r>
              <a:rPr lang="en-US" sz="900" dirty="0" err="1" smtClean="0"/>
              <a:t>Namy</a:t>
            </a:r>
            <a:r>
              <a:rPr lang="en-US" sz="900" dirty="0" smtClean="0"/>
              <a:t>, J.N., and Aten, M.D., 1963, </a:t>
            </a:r>
            <a:r>
              <a:rPr lang="en-US" sz="900" dirty="0" err="1" smtClean="0"/>
              <a:t>Evaporite</a:t>
            </a:r>
            <a:r>
              <a:rPr lang="en-US" sz="900" dirty="0" smtClean="0"/>
              <a:t> facies in northeastern Ohio, in Symposium on salt, Cleveland: Northern Ohio Geological Society, Cleveland, Ohio, p. 31-46.</a:t>
            </a:r>
          </a:p>
          <a:p>
            <a:pPr marL="0" indent="-457200">
              <a:spcBef>
                <a:spcPts val="500"/>
              </a:spcBef>
              <a:buNone/>
            </a:pPr>
            <a:r>
              <a:rPr lang="en-US" sz="900" dirty="0"/>
              <a:t>Wickstrom, L.H., </a:t>
            </a:r>
            <a:r>
              <a:rPr lang="en-US" sz="900" dirty="0" err="1"/>
              <a:t>Venteris</a:t>
            </a:r>
            <a:r>
              <a:rPr lang="en-US" sz="900" dirty="0"/>
              <a:t>, E.R., Harper, J.A., McDonald, James, </a:t>
            </a:r>
            <a:r>
              <a:rPr lang="en-US" sz="900" dirty="0" err="1"/>
              <a:t>Slucher</a:t>
            </a:r>
            <a:r>
              <a:rPr lang="en-US" sz="900" dirty="0"/>
              <a:t>, E.R., Carter, K.M, Greb, S.F., Wells, J.G., Harrison, W.B., III, Nuttall, B.C., Riley, R.A., </a:t>
            </a:r>
            <a:r>
              <a:rPr lang="en-US" sz="900" dirty="0" err="1"/>
              <a:t>Drahovzal</a:t>
            </a:r>
            <a:r>
              <a:rPr lang="en-US" sz="900" dirty="0"/>
              <a:t>, J.A., Rupp, J.A., </a:t>
            </a:r>
            <a:r>
              <a:rPr lang="en-US" sz="900" dirty="0" err="1"/>
              <a:t>Avary</a:t>
            </a:r>
            <a:r>
              <a:rPr lang="en-US" sz="900" dirty="0"/>
              <a:t>, K.L., Lanham, Sacha, Barnes, D.A., Gupta, </a:t>
            </a:r>
            <a:r>
              <a:rPr lang="en-US" sz="900" dirty="0" err="1"/>
              <a:t>Neeraj</a:t>
            </a:r>
            <a:r>
              <a:rPr lang="en-US" sz="900" dirty="0"/>
              <a:t>, Baranoski, M.T., </a:t>
            </a:r>
            <a:r>
              <a:rPr lang="en-US" sz="900" dirty="0" err="1"/>
              <a:t>Radhakkrishnan</a:t>
            </a:r>
            <a:r>
              <a:rPr lang="en-US" sz="900" dirty="0"/>
              <a:t>, </a:t>
            </a:r>
            <a:r>
              <a:rPr lang="en-US" sz="900" dirty="0" err="1"/>
              <a:t>Premkrishnan</a:t>
            </a:r>
            <a:r>
              <a:rPr lang="en-US" sz="900" dirty="0"/>
              <a:t>, Solis, M.P. Baum, G.R., Powers, Donovan, </a:t>
            </a:r>
            <a:r>
              <a:rPr lang="en-US" sz="900" dirty="0" err="1"/>
              <a:t>Hohn</a:t>
            </a:r>
            <a:r>
              <a:rPr lang="en-US" sz="900" dirty="0"/>
              <a:t>, M.E., Parris, M.P., McCoy, Karen, </a:t>
            </a:r>
            <a:r>
              <a:rPr lang="en-US" sz="900" dirty="0" err="1"/>
              <a:t>Grammer</a:t>
            </a:r>
            <a:r>
              <a:rPr lang="en-US" sz="900" dirty="0"/>
              <a:t>, Michael, Pool, Susan, </a:t>
            </a:r>
            <a:r>
              <a:rPr lang="en-US" sz="900" dirty="0" err="1"/>
              <a:t>Luckhardt</a:t>
            </a:r>
            <a:r>
              <a:rPr lang="en-US" sz="900" dirty="0"/>
              <a:t>, Catherine, Kish, Patrick, 2005, Characterization of Geologic Sequestration Opportunities in the MRCSP Region—Phase I task report October 2003—September 2005: Midwest Regional Carbon Sequestration Partnership report submitted to Battelle Memorial </a:t>
            </a:r>
            <a:r>
              <a:rPr lang="en-US" sz="900" dirty="0" err="1"/>
              <a:t>Institue</a:t>
            </a:r>
            <a:r>
              <a:rPr lang="en-US" sz="900" dirty="0"/>
              <a:t> and U.S., Department of Energy, Cooperative Agreement No. DE-PS2605NT42255, 152 </a:t>
            </a:r>
            <a:r>
              <a:rPr lang="en-US" sz="900" dirty="0" smtClean="0"/>
              <a:t>p.</a:t>
            </a:r>
          </a:p>
          <a:p>
            <a:pPr marL="0" indent="-457200">
              <a:spcBef>
                <a:spcPts val="500"/>
              </a:spcBef>
              <a:buNone/>
            </a:pPr>
            <a:r>
              <a:rPr lang="en-US" sz="900" dirty="0" smtClean="0"/>
              <a:t>Wickstrom, L.H., Riley, R.A., </a:t>
            </a:r>
            <a:r>
              <a:rPr lang="en-US" sz="900" dirty="0" err="1" smtClean="0"/>
              <a:t>Spane</a:t>
            </a:r>
            <a:r>
              <a:rPr lang="en-US" sz="900" dirty="0" smtClean="0"/>
              <a:t>, F.A., McDonald, James, </a:t>
            </a:r>
            <a:r>
              <a:rPr lang="en-US" sz="900" dirty="0" err="1" smtClean="0"/>
              <a:t>Slucher</a:t>
            </a:r>
            <a:r>
              <a:rPr lang="en-US" sz="900" dirty="0" smtClean="0"/>
              <a:t>, E.R., </a:t>
            </a:r>
            <a:r>
              <a:rPr lang="en-US" sz="900" dirty="0" err="1" smtClean="0"/>
              <a:t>Zody</a:t>
            </a:r>
            <a:r>
              <a:rPr lang="en-US" sz="900" dirty="0" smtClean="0"/>
              <a:t>, S.P., Wells, J.G., and Howat, Erica, 2011, Geologic assessment of the Ohio Geological Survey CO</a:t>
            </a:r>
            <a:r>
              <a:rPr lang="en-US" sz="900" baseline="-25000" dirty="0" smtClean="0"/>
              <a:t>2</a:t>
            </a:r>
            <a:r>
              <a:rPr lang="en-US" sz="900" dirty="0" smtClean="0"/>
              <a:t> No. 1 well in Tuscarawas County and surrounding vicinity:</a:t>
            </a:r>
            <a:r>
              <a:rPr lang="en-US" sz="900" dirty="0"/>
              <a:t> Ohio Division of Geologic Survey, Department of Natural Resources, Columbus Ohio, Open File Report </a:t>
            </a:r>
            <a:r>
              <a:rPr lang="en-US" sz="900" dirty="0" smtClean="0"/>
              <a:t>2011-3, 81 p.</a:t>
            </a:r>
          </a:p>
          <a:p>
            <a:pPr marL="0" indent="-457200">
              <a:spcBef>
                <a:spcPts val="500"/>
              </a:spcBef>
              <a:buNone/>
            </a:pPr>
            <a:r>
              <a:rPr lang="en-US" sz="900" dirty="0" err="1" smtClean="0"/>
              <a:t>Ulteig</a:t>
            </a:r>
            <a:r>
              <a:rPr lang="en-US" sz="900" dirty="0" smtClean="0"/>
              <a:t>, J.R., 1964, Upper </a:t>
            </a:r>
            <a:r>
              <a:rPr lang="en-US" sz="900" dirty="0" err="1" smtClean="0"/>
              <a:t>Niagaram</a:t>
            </a:r>
            <a:r>
              <a:rPr lang="en-US" sz="900" dirty="0" smtClean="0"/>
              <a:t> and </a:t>
            </a:r>
            <a:r>
              <a:rPr lang="en-US" sz="900" dirty="0" err="1" smtClean="0"/>
              <a:t>Cayugan</a:t>
            </a:r>
            <a:r>
              <a:rPr lang="en-US" sz="900" dirty="0" smtClean="0"/>
              <a:t> stratigraphy of northeastern Ohio and adjacent areas</a:t>
            </a:r>
            <a:r>
              <a:rPr lang="en-US" sz="900" dirty="0"/>
              <a:t>: Ohio Division of Geologic Survey, Department of Natural Resources, Columbus Ohio, Report of  Investigations </a:t>
            </a:r>
            <a:r>
              <a:rPr lang="en-US" sz="900" dirty="0" smtClean="0"/>
              <a:t>No. 51, 48 p.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51627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Focused on Ohio River Valley </a:t>
            </a:r>
            <a:endParaRPr lang="en-US" dirty="0"/>
          </a:p>
          <a:p>
            <a:r>
              <a:rPr lang="en-US" dirty="0" smtClean="0"/>
              <a:t>Incorporates W. Virginia, Pennsylvania, and Ohio</a:t>
            </a:r>
          </a:p>
          <a:p>
            <a:r>
              <a:rPr lang="en-US" dirty="0" smtClean="0"/>
              <a:t>46 counties in AOI</a:t>
            </a:r>
          </a:p>
          <a:p>
            <a:pPr lvl="1"/>
            <a:r>
              <a:rPr lang="en-US" dirty="0" smtClean="0"/>
              <a:t>20,107 mi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Appalachian Storage Hub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Area of interest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470" y="990600"/>
            <a:ext cx="4901741" cy="586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Geologic Map of 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Area of interest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278" y="1828800"/>
            <a:ext cx="5018665" cy="4343400"/>
          </a:xfrm>
        </p:spPr>
        <p:txBody>
          <a:bodyPr/>
          <a:lstStyle/>
          <a:p>
            <a:r>
              <a:rPr lang="en-US" dirty="0" smtClean="0"/>
              <a:t>The AOI is in the Appalachian Basin</a:t>
            </a:r>
          </a:p>
          <a:p>
            <a:r>
              <a:rPr lang="en-US" dirty="0" smtClean="0"/>
              <a:t>Bedrock map outcrops: 	Permian, Mississippian, 	Pennsylvanian, Devonian </a:t>
            </a:r>
          </a:p>
          <a:p>
            <a:r>
              <a:rPr lang="en-US" dirty="0" smtClean="0"/>
              <a:t>Older units, subsurface: 	Silurian, Ordovician, 	Cambrian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53151" y="6517534"/>
            <a:ext cx="443422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 smtClean="0"/>
              <a:t>Modified from Wickstrom and others (2005)</a:t>
            </a:r>
            <a:endParaRPr lang="en-US" sz="1600" dirty="0"/>
          </a:p>
        </p:txBody>
      </p:sp>
      <p:pic>
        <p:nvPicPr>
          <p:cNvPr id="5123" name="Picture 3" descr="S:\Energy_Group\Etan Storage\imagesforslides\bedrockgeo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041" y="277886"/>
            <a:ext cx="5241860" cy="615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00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91670" y="588335"/>
            <a:ext cx="9753600" cy="170829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Oil and gas fields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aoi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(area of interest)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1381" y="2331100"/>
            <a:ext cx="3955410" cy="43434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Active and depleted oil and gas fields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180" y="533400"/>
            <a:ext cx="5029197" cy="60133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53151" y="6517534"/>
            <a:ext cx="443422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 smtClean="0"/>
              <a:t>Modified from Wickstrom and others (2005)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3490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Potential geologic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formations of Ohio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for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ngl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 storage 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407042" y="2087526"/>
            <a:ext cx="5455152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>
                <a:solidFill>
                  <a:schemeClr val="tx2"/>
                </a:solidFill>
              </a:rPr>
              <a:t>Oriskany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rgbClr val="FFC000"/>
                </a:solidFill>
              </a:rPr>
              <a:t>Sandstone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Salina Group </a:t>
            </a:r>
            <a:r>
              <a:rPr lang="en-US" dirty="0" smtClean="0">
                <a:solidFill>
                  <a:srgbClr val="FF0000"/>
                </a:solidFill>
              </a:rPr>
              <a:t>salt</a:t>
            </a:r>
          </a:p>
          <a:p>
            <a:pPr lvl="0"/>
            <a:r>
              <a:rPr lang="en-US" dirty="0">
                <a:solidFill>
                  <a:schemeClr val="tx2"/>
                </a:solidFill>
              </a:rPr>
              <a:t>Clinton /Tuscarora </a:t>
            </a:r>
            <a:r>
              <a:rPr lang="en-US" dirty="0">
                <a:solidFill>
                  <a:srgbClr val="FFC000"/>
                </a:solidFill>
              </a:rPr>
              <a:t>Sandstone</a:t>
            </a:r>
          </a:p>
          <a:p>
            <a:pPr lvl="0"/>
            <a:r>
              <a:rPr lang="en-US" dirty="0">
                <a:solidFill>
                  <a:schemeClr val="tx2"/>
                </a:solidFill>
              </a:rPr>
              <a:t>Rose Run </a:t>
            </a:r>
            <a:r>
              <a:rPr lang="en-US" dirty="0">
                <a:solidFill>
                  <a:srgbClr val="FFC000"/>
                </a:solidFill>
              </a:rPr>
              <a:t>Sandstone</a:t>
            </a:r>
          </a:p>
          <a:p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69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Cambrian Rose run 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sandstone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/>
              <a:t>~100 </a:t>
            </a:r>
            <a:r>
              <a:rPr lang="en-US" dirty="0" err="1"/>
              <a:t>ft</a:t>
            </a:r>
            <a:r>
              <a:rPr lang="en-US" dirty="0"/>
              <a:t> thick sandstone</a:t>
            </a:r>
          </a:p>
          <a:p>
            <a:r>
              <a:rPr lang="en-US" dirty="0" smtClean="0"/>
              <a:t>Studies:</a:t>
            </a:r>
          </a:p>
          <a:p>
            <a:pPr lvl="1"/>
            <a:r>
              <a:rPr lang="en-US" dirty="0" smtClean="0"/>
              <a:t>Riley and others, 1993</a:t>
            </a:r>
          </a:p>
          <a:p>
            <a:pPr lvl="1"/>
            <a:r>
              <a:rPr lang="en-US" dirty="0" smtClean="0"/>
              <a:t>Baranoski and others, 1996</a:t>
            </a:r>
          </a:p>
          <a:p>
            <a:pPr lvl="1"/>
            <a:r>
              <a:rPr lang="en-US" dirty="0" smtClean="0"/>
              <a:t>Wickstrom and others 2005</a:t>
            </a:r>
          </a:p>
          <a:p>
            <a:pPr lvl="1"/>
            <a:r>
              <a:rPr lang="en-US" dirty="0"/>
              <a:t>Wickstrom and others (2011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Others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9" t="7423" r="20086" b="20301"/>
          <a:stretch/>
        </p:blipFill>
        <p:spPr>
          <a:xfrm>
            <a:off x="7499478" y="415636"/>
            <a:ext cx="3786641" cy="56600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04212" y="6225333"/>
            <a:ext cx="298190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 smtClean="0"/>
              <a:t>Wickstrom and others (2011)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7183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2732" y="601103"/>
            <a:ext cx="9753600" cy="87367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Rose run sand Structure &amp; isopach maps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480" y="1534613"/>
            <a:ext cx="3632541" cy="4343399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680" y="1534613"/>
            <a:ext cx="3632541" cy="4343399"/>
          </a:xfrm>
        </p:spPr>
      </p:pic>
      <p:sp>
        <p:nvSpPr>
          <p:cNvPr id="7" name="TextBox 6"/>
          <p:cNvSpPr txBox="1"/>
          <p:nvPr/>
        </p:nvSpPr>
        <p:spPr>
          <a:xfrm>
            <a:off x="10437812" y="6382299"/>
            <a:ext cx="140294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 smtClean="0"/>
              <a:t>RPSEA(2015)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948070" y="5877559"/>
            <a:ext cx="3332964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Subsea depth range: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 -1,500ft to -16,000ft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561430" y="5876792"/>
            <a:ext cx="387638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Average thickness: 120ft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1525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274637"/>
            <a:ext cx="6065688" cy="22665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Silurian Medina/Cataract </a:t>
            </a:r>
            <a:r>
              <a:rPr lang="en-US" dirty="0"/>
              <a:t>Group </a:t>
            </a:r>
            <a:r>
              <a:rPr lang="en-US" dirty="0" smtClean="0"/>
              <a:t>(“</a:t>
            </a:r>
            <a:r>
              <a:rPr lang="en-US" dirty="0"/>
              <a:t>Clinton</a:t>
            </a:r>
            <a:r>
              <a:rPr lang="en-US" dirty="0" smtClean="0"/>
              <a:t>”) </a:t>
            </a:r>
            <a:r>
              <a:rPr lang="en-US" dirty="0"/>
              <a:t>interval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4423" y="2450533"/>
            <a:ext cx="4708734" cy="4093535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/>
              <a:t>100-300ft of interbedded sandstone and shale</a:t>
            </a:r>
          </a:p>
          <a:p>
            <a:r>
              <a:rPr lang="en-US" dirty="0" smtClean="0"/>
              <a:t>Studies:</a:t>
            </a:r>
          </a:p>
          <a:p>
            <a:pPr lvl="1"/>
            <a:r>
              <a:rPr lang="en-US" dirty="0" smtClean="0"/>
              <a:t> </a:t>
            </a:r>
            <a:r>
              <a:rPr lang="en-US" dirty="0" err="1" smtClean="0"/>
              <a:t>McCormac</a:t>
            </a:r>
            <a:r>
              <a:rPr lang="en-US" dirty="0" smtClean="0"/>
              <a:t> and others, 1996</a:t>
            </a:r>
          </a:p>
          <a:p>
            <a:pPr lvl="1"/>
            <a:r>
              <a:rPr lang="en-US" dirty="0" smtClean="0"/>
              <a:t>Carter and others, 2010</a:t>
            </a:r>
          </a:p>
          <a:p>
            <a:pPr lvl="1"/>
            <a:r>
              <a:rPr lang="en-US" dirty="0" smtClean="0"/>
              <a:t>Riley and others, 2010</a:t>
            </a:r>
          </a:p>
          <a:p>
            <a:pPr lvl="1"/>
            <a:r>
              <a:rPr lang="en-US" dirty="0" smtClean="0"/>
              <a:t>Others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619645" y="6230136"/>
            <a:ext cx="2420856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 smtClean="0"/>
              <a:t>Riley and others (2010)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302" y="479273"/>
            <a:ext cx="4458322" cy="559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5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Medina/Cataract Group “Clinton” interval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480" y="1606172"/>
            <a:ext cx="3632541" cy="4343400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680" y="1606172"/>
            <a:ext cx="3632541" cy="4343400"/>
          </a:xfrm>
        </p:spPr>
      </p:pic>
      <p:sp>
        <p:nvSpPr>
          <p:cNvPr id="7" name="TextBox 6"/>
          <p:cNvSpPr txBox="1"/>
          <p:nvPr/>
        </p:nvSpPr>
        <p:spPr>
          <a:xfrm>
            <a:off x="10437812" y="6382299"/>
            <a:ext cx="140294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 smtClean="0"/>
              <a:t>RPSEA(2015)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948070" y="5909363"/>
            <a:ext cx="3332964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Subsea depth range: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Sea level to - 9,000ft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561430" y="5876792"/>
            <a:ext cx="3791423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Average thickness: 300ft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3191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inental Asia 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F8E20D4-3434-4DD1-9003-C2B9B485E90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World maps series, Asian continent presentation (widescreen)</Template>
  <TotalTime>0</TotalTime>
  <Words>1450</Words>
  <Application>Microsoft Office PowerPoint</Application>
  <PresentationFormat>Custom</PresentationFormat>
  <Paragraphs>119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Continental Asia 16x9</vt:lpstr>
      <vt:lpstr>Appalachian storage Hub project</vt:lpstr>
      <vt:lpstr>Appalachian Storage Hub Area of interest</vt:lpstr>
      <vt:lpstr>Geologic Map of  Area of interest</vt:lpstr>
      <vt:lpstr>Oil and gas fields of the aoi  (area of interest)</vt:lpstr>
      <vt:lpstr>Potential geologic formations of Ohio for ngl storage </vt:lpstr>
      <vt:lpstr>Cambrian Rose run  sandstone</vt:lpstr>
      <vt:lpstr>Rose run sand Structure &amp; isopach maps</vt:lpstr>
      <vt:lpstr>Silurian Medina/Cataract Group (“Clinton”) interval</vt:lpstr>
      <vt:lpstr>Medina/Cataract Group “Clinton” interval</vt:lpstr>
      <vt:lpstr>Tuscarora / Clinton sandstone outcrop</vt:lpstr>
      <vt:lpstr>Silurian Salina Group, Salt-bearing units</vt:lpstr>
      <vt:lpstr>Salina f4 salt, Belmont county</vt:lpstr>
      <vt:lpstr>Silurian Salina group</vt:lpstr>
      <vt:lpstr>Silurian Salina salt F1 member</vt:lpstr>
      <vt:lpstr>Devonian Oriskany  Sandstone</vt:lpstr>
      <vt:lpstr>Oriskany sandstone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2016-07-26T17:54:53Z</dcterms:created>
  <dcterms:modified xsi:type="dcterms:W3CDTF">2016-08-16T16:57:36Z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TC028048679991</vt:lpwstr>
  </property>
</Properties>
</file>