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8"/>
  </p:notesMasterIdLst>
  <p:handoutMasterIdLst>
    <p:handoutMasterId r:id="rId29"/>
  </p:handoutMasterIdLst>
  <p:sldIdLst>
    <p:sldId id="256" r:id="rId3"/>
    <p:sldId id="304" r:id="rId4"/>
    <p:sldId id="284" r:id="rId5"/>
    <p:sldId id="285" r:id="rId6"/>
    <p:sldId id="307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306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283" r:id="rId27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5406"/>
    <a:srgbClr val="F4E3CF"/>
    <a:srgbClr val="F2E1CE"/>
    <a:srgbClr val="E2D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0" autoAdjust="0"/>
    <p:restoredTop sz="94660"/>
  </p:normalViewPr>
  <p:slideViewPr>
    <p:cSldViewPr>
      <p:cViewPr varScale="1">
        <p:scale>
          <a:sx n="106" d="100"/>
          <a:sy n="106" d="100"/>
        </p:scale>
        <p:origin x="600" y="10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3/28/2017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3/28/2017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47000"/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3/28/2017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3/28/2017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3/28/2017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3/28/2017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3/28/2017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3/28/2017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3/28/2017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3/28/2017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3/28/2017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3/28/2017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0">
              <a:srgbClr val="F4E3CF">
                <a:alpha val="50000"/>
              </a:srgbClr>
            </a:gs>
            <a:gs pos="27000">
              <a:srgbClr val="F4E3C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/>
              <a:pPr/>
              <a:t>3/28/2017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9012" y="1143000"/>
            <a:ext cx="10210800" cy="3048001"/>
          </a:xfrm>
        </p:spPr>
        <p:txBody>
          <a:bodyPr>
            <a:normAutofit/>
          </a:bodyPr>
          <a:lstStyle/>
          <a:p>
            <a:r>
              <a:rPr lang="en-US" sz="6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5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ppalachian</a:t>
            </a:r>
            <a:r>
              <a:rPr 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5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torage</a:t>
            </a:r>
            <a:r>
              <a:rPr 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5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</a:t>
            </a:r>
            <a:r>
              <a:rPr 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(ASH) </a:t>
            </a:r>
            <a:r>
              <a:rPr lang="en-US" sz="65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5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roject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170112" y="4495800"/>
            <a:ext cx="7848600" cy="16764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Semi-Annual Meeting </a:t>
            </a:r>
          </a:p>
          <a:p>
            <a:pPr algn="ctr"/>
            <a:r>
              <a:rPr lang="en-US" sz="3200" b="1" dirty="0"/>
              <a:t>March 14, 2017</a:t>
            </a:r>
          </a:p>
          <a:p>
            <a:pPr algn="ctr"/>
            <a:r>
              <a:rPr lang="en-US" sz="3200" b="1" dirty="0"/>
              <a:t>WVU Erickson Alumni Center</a:t>
            </a:r>
          </a:p>
        </p:txBody>
      </p:sp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0729" t="20000" r="56875" b="32116"/>
          <a:stretch/>
        </p:blipFill>
        <p:spPr>
          <a:xfrm>
            <a:off x="2495686" y="626429"/>
            <a:ext cx="2792725" cy="32343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7083" t="53462" r="17500" b="15870"/>
          <a:stretch/>
        </p:blipFill>
        <p:spPr>
          <a:xfrm>
            <a:off x="2495686" y="3933896"/>
            <a:ext cx="4436926" cy="28997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014029" y="4724400"/>
            <a:ext cx="30427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First discovered in 1887.</a:t>
            </a:r>
          </a:p>
          <a:p>
            <a:endParaRPr lang="en-US" sz="1400" dirty="0"/>
          </a:p>
          <a:p>
            <a:r>
              <a:rPr lang="en-US" sz="1400" dirty="0"/>
              <a:t>High-energy marine, nearshore environment of deposition.</a:t>
            </a:r>
          </a:p>
          <a:p>
            <a:endParaRPr lang="en-US" sz="1400" dirty="0"/>
          </a:p>
          <a:p>
            <a:r>
              <a:rPr lang="en-US" sz="1400" dirty="0"/>
              <a:t>Single clean sandstone reservoir.</a:t>
            </a:r>
          </a:p>
          <a:p>
            <a:endParaRPr lang="en-US" sz="1400" dirty="0"/>
          </a:p>
          <a:p>
            <a:r>
              <a:rPr lang="en-US" sz="14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9375" t="21346" r="28750" b="27308"/>
          <a:stretch/>
        </p:blipFill>
        <p:spPr>
          <a:xfrm>
            <a:off x="5432268" y="609600"/>
            <a:ext cx="4624544" cy="40351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365757" y="-81160"/>
            <a:ext cx="465544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Strategy 2 – stratigraphic correlation</a:t>
            </a:r>
          </a:p>
          <a:p>
            <a:r>
              <a:rPr lang="en-US" b="1" dirty="0"/>
              <a:t>Devonian - Silurian</a:t>
            </a:r>
            <a:r>
              <a:rPr lang="en-US" dirty="0"/>
              <a:t>: </a:t>
            </a:r>
            <a:r>
              <a:rPr lang="en-US" i="1" dirty="0"/>
              <a:t>Oriskany</a:t>
            </a:r>
            <a:endParaRPr lang="en-US" b="1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5108" t="13775" r="43910" b="939"/>
          <a:stretch/>
        </p:blipFill>
        <p:spPr>
          <a:xfrm>
            <a:off x="1277232" y="-2177"/>
            <a:ext cx="1137037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1251082" y="3325388"/>
            <a:ext cx="1137036" cy="192875"/>
          </a:xfrm>
          <a:prstGeom prst="rect">
            <a:avLst/>
          </a:prstGeom>
          <a:solidFill>
            <a:srgbClr val="00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053170" y="6590926"/>
            <a:ext cx="1415772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i="1" dirty="0"/>
              <a:t>From </a:t>
            </a:r>
            <a:r>
              <a:rPr lang="en-US" sz="900" i="1" dirty="0" err="1"/>
              <a:t>Roen</a:t>
            </a:r>
            <a:r>
              <a:rPr lang="en-US" sz="900" i="1" dirty="0"/>
              <a:t> et al., 1996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53620" y="4200151"/>
            <a:ext cx="1415772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i="1" dirty="0"/>
              <a:t>From </a:t>
            </a:r>
            <a:r>
              <a:rPr lang="en-US" sz="900" i="1" dirty="0" err="1"/>
              <a:t>Roen</a:t>
            </a:r>
            <a:r>
              <a:rPr lang="en-US" sz="900" i="1" dirty="0"/>
              <a:t> et al., 1996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38745" y="3676276"/>
            <a:ext cx="1415772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i="1" dirty="0"/>
              <a:t>From </a:t>
            </a:r>
            <a:r>
              <a:rPr lang="en-US" sz="900" i="1" dirty="0" err="1"/>
              <a:t>Roen</a:t>
            </a:r>
            <a:r>
              <a:rPr lang="en-US" sz="900" i="1" dirty="0"/>
              <a:t> et al., 1996</a:t>
            </a:r>
          </a:p>
        </p:txBody>
      </p:sp>
    </p:spTree>
    <p:extLst>
      <p:ext uri="{BB962C8B-B14F-4D97-AF65-F5344CB8AC3E}">
        <p14:creationId xmlns:p14="http://schemas.microsoft.com/office/powerpoint/2010/main" val="390757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6098" t="22630" r="36420" b="27080"/>
          <a:stretch/>
        </p:blipFill>
        <p:spPr>
          <a:xfrm>
            <a:off x="5446712" y="699530"/>
            <a:ext cx="2157552" cy="3339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854" t="22499" r="55104" b="13269"/>
          <a:stretch/>
        </p:blipFill>
        <p:spPr>
          <a:xfrm>
            <a:off x="7656512" y="699530"/>
            <a:ext cx="2499304" cy="3339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4166" t="21731" r="48958" b="24581"/>
          <a:stretch/>
        </p:blipFill>
        <p:spPr>
          <a:xfrm>
            <a:off x="2513012" y="699531"/>
            <a:ext cx="2781300" cy="61584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01433" y="4343400"/>
            <a:ext cx="48543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First discovered in 1939, play kicked off in 1964.</a:t>
            </a:r>
          </a:p>
          <a:p>
            <a:endParaRPr lang="en-US" sz="1600" dirty="0"/>
          </a:p>
          <a:p>
            <a:r>
              <a:rPr lang="en-US" sz="1600" dirty="0"/>
              <a:t>Supra-to-intertidal environment with storm influence.</a:t>
            </a:r>
          </a:p>
          <a:p>
            <a:endParaRPr lang="en-US" sz="1600" dirty="0"/>
          </a:p>
          <a:p>
            <a:r>
              <a:rPr lang="en-US" sz="1600" dirty="0"/>
              <a:t>Single clean sandstone reservoir.</a:t>
            </a:r>
          </a:p>
          <a:p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365757" y="-81160"/>
            <a:ext cx="465544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Strategy 2 – stratigraphic correlation</a:t>
            </a:r>
          </a:p>
          <a:p>
            <a:r>
              <a:rPr lang="en-US" b="1" dirty="0"/>
              <a:t>Devonian - Silurian</a:t>
            </a:r>
            <a:r>
              <a:rPr lang="en-US" dirty="0"/>
              <a:t>: </a:t>
            </a:r>
            <a:r>
              <a:rPr lang="en-US" i="1" dirty="0"/>
              <a:t>Newburg</a:t>
            </a:r>
            <a:endParaRPr lang="en-US" b="1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5108" t="13775" r="43910" b="939"/>
          <a:stretch/>
        </p:blipFill>
        <p:spPr>
          <a:xfrm>
            <a:off x="1299775" y="0"/>
            <a:ext cx="1137037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306897" y="4310743"/>
            <a:ext cx="1137036" cy="113212"/>
          </a:xfrm>
          <a:prstGeom prst="rect">
            <a:avLst/>
          </a:prstGeom>
          <a:solidFill>
            <a:srgbClr val="00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978331" y="2369065"/>
            <a:ext cx="2133600" cy="130295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/>
          <p:cNvSpPr/>
          <p:nvPr/>
        </p:nvSpPr>
        <p:spPr>
          <a:xfrm>
            <a:off x="2934789" y="5991497"/>
            <a:ext cx="2198914" cy="18288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/>
          <p:cNvSpPr txBox="1"/>
          <p:nvPr/>
        </p:nvSpPr>
        <p:spPr>
          <a:xfrm>
            <a:off x="3833970" y="6619501"/>
            <a:ext cx="1415772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i="1" dirty="0"/>
              <a:t>From </a:t>
            </a:r>
            <a:r>
              <a:rPr lang="en-US" sz="900" i="1" dirty="0" err="1"/>
              <a:t>Roen</a:t>
            </a:r>
            <a:r>
              <a:rPr lang="en-US" sz="900" i="1" dirty="0"/>
              <a:t> et al., 1996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25070" y="4009651"/>
            <a:ext cx="1415772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i="1" dirty="0"/>
              <a:t>From </a:t>
            </a:r>
            <a:r>
              <a:rPr lang="en-US" sz="900" i="1" dirty="0" err="1"/>
              <a:t>Roen</a:t>
            </a:r>
            <a:r>
              <a:rPr lang="en-US" sz="900" i="1" dirty="0"/>
              <a:t> et al., 1996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72370" y="4009651"/>
            <a:ext cx="1415772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i="1" dirty="0"/>
              <a:t>From </a:t>
            </a:r>
            <a:r>
              <a:rPr lang="en-US" sz="900" i="1" dirty="0" err="1"/>
              <a:t>Roen</a:t>
            </a:r>
            <a:r>
              <a:rPr lang="en-US" sz="900" i="1" dirty="0"/>
              <a:t> et al., 1996</a:t>
            </a:r>
          </a:p>
        </p:txBody>
      </p:sp>
    </p:spTree>
    <p:extLst>
      <p:ext uri="{BB962C8B-B14F-4D97-AF65-F5344CB8AC3E}">
        <p14:creationId xmlns:p14="http://schemas.microsoft.com/office/powerpoint/2010/main" val="330380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13013" y="3124200"/>
            <a:ext cx="8035979" cy="3349809"/>
            <a:chOff x="-7277100" y="-4521200"/>
            <a:chExt cx="8686800" cy="39243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35937" t="46154" r="16563" b="14231"/>
            <a:stretch/>
          </p:blipFill>
          <p:spPr>
            <a:xfrm>
              <a:off x="-7277100" y="-4521200"/>
              <a:ext cx="8686800" cy="39243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Rectangle 4"/>
            <p:cNvSpPr/>
            <p:nvPr/>
          </p:nvSpPr>
          <p:spPr>
            <a:xfrm>
              <a:off x="-7277100" y="-4521200"/>
              <a:ext cx="4648200" cy="1974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1458" t="20576" r="50625" b="21924"/>
          <a:stretch/>
        </p:blipFill>
        <p:spPr>
          <a:xfrm>
            <a:off x="2513012" y="757527"/>
            <a:ext cx="3256588" cy="36332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42408" b="47257"/>
          <a:stretch/>
        </p:blipFill>
        <p:spPr>
          <a:xfrm>
            <a:off x="5799592" y="771095"/>
            <a:ext cx="3063441" cy="21918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839477" y="609600"/>
            <a:ext cx="205553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First discovered accidentally in 1920s.</a:t>
            </a:r>
          </a:p>
          <a:p>
            <a:endParaRPr lang="en-US" sz="800" dirty="0"/>
          </a:p>
          <a:p>
            <a:r>
              <a:rPr lang="en-US" sz="1200" dirty="0"/>
              <a:t>Upper ‘Clinton’ sands are shallow marine – deltaic.</a:t>
            </a:r>
          </a:p>
          <a:p>
            <a:endParaRPr lang="en-US" sz="800" dirty="0"/>
          </a:p>
          <a:p>
            <a:r>
              <a:rPr lang="en-US" sz="1200" dirty="0"/>
              <a:t>Lower ‘Medina’ sands are transgressive marine sands.</a:t>
            </a:r>
          </a:p>
          <a:p>
            <a:endParaRPr lang="en-US" sz="800" dirty="0"/>
          </a:p>
          <a:p>
            <a:r>
              <a:rPr lang="en-US" sz="1200" dirty="0"/>
              <a:t>Generally low porosity. Production enhanced by fractures.</a:t>
            </a:r>
          </a:p>
          <a:p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823935" y="3547062"/>
            <a:ext cx="1507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Multiple stacked laterally continuous sandstone reservoirs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29570" y="-81160"/>
            <a:ext cx="465544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Strategy 2 – stratigraphic correlation</a:t>
            </a:r>
          </a:p>
          <a:p>
            <a:r>
              <a:rPr lang="en-US" b="1" dirty="0"/>
              <a:t>Devonian - Silurian</a:t>
            </a:r>
            <a:r>
              <a:rPr lang="en-US" dirty="0"/>
              <a:t>: </a:t>
            </a:r>
            <a:r>
              <a:rPr lang="en-US" i="1" dirty="0"/>
              <a:t>Cataract Group</a:t>
            </a:r>
            <a:endParaRPr lang="en-US" b="1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5108" t="13775" r="43910" b="939"/>
          <a:stretch/>
        </p:blipFill>
        <p:spPr>
          <a:xfrm>
            <a:off x="1299775" y="0"/>
            <a:ext cx="1137037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1292534" y="4799104"/>
            <a:ext cx="1137036" cy="458696"/>
          </a:xfrm>
          <a:prstGeom prst="rect">
            <a:avLst/>
          </a:prstGeom>
          <a:solidFill>
            <a:srgbClr val="00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510620" y="2790451"/>
            <a:ext cx="1415772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i="1" dirty="0"/>
              <a:t>From </a:t>
            </a:r>
            <a:r>
              <a:rPr lang="en-US" sz="900" i="1" dirty="0" err="1"/>
              <a:t>Roen</a:t>
            </a:r>
            <a:r>
              <a:rPr lang="en-US" sz="900" i="1" dirty="0"/>
              <a:t> et al., 1996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25120" y="6448051"/>
            <a:ext cx="1415772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i="1" dirty="0"/>
              <a:t>From </a:t>
            </a:r>
            <a:r>
              <a:rPr lang="en-US" sz="900" i="1" dirty="0" err="1"/>
              <a:t>Roen</a:t>
            </a:r>
            <a:r>
              <a:rPr lang="en-US" sz="900" i="1" dirty="0"/>
              <a:t> et al., 1996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43570" y="4362076"/>
            <a:ext cx="1415772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i="1" dirty="0"/>
              <a:t>From </a:t>
            </a:r>
            <a:r>
              <a:rPr lang="en-US" sz="900" i="1" dirty="0" err="1"/>
              <a:t>Roen</a:t>
            </a:r>
            <a:r>
              <a:rPr lang="en-US" sz="900" i="1" dirty="0"/>
              <a:t> et al., 1996</a:t>
            </a:r>
          </a:p>
        </p:txBody>
      </p:sp>
    </p:spTree>
    <p:extLst>
      <p:ext uri="{BB962C8B-B14F-4D97-AF65-F5344CB8AC3E}">
        <p14:creationId xmlns:p14="http://schemas.microsoft.com/office/powerpoint/2010/main" val="325672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108" t="13775" r="43910" b="939"/>
          <a:stretch/>
        </p:blipFill>
        <p:spPr>
          <a:xfrm>
            <a:off x="1522412" y="722948"/>
            <a:ext cx="1137037" cy="61134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365757" y="45840"/>
            <a:ext cx="465544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Strategy 2 – stratigraphic correlation</a:t>
            </a:r>
          </a:p>
          <a:p>
            <a:r>
              <a:rPr lang="en-US" b="1" dirty="0"/>
              <a:t>Ordovician – </a:t>
            </a:r>
            <a:r>
              <a:rPr lang="en-US" dirty="0"/>
              <a:t>Rose Run</a:t>
            </a:r>
            <a:endParaRPr lang="en-US" i="1" dirty="0"/>
          </a:p>
        </p:txBody>
      </p:sp>
      <p:sp>
        <p:nvSpPr>
          <p:cNvPr id="21" name="Rectangle 20"/>
          <p:cNvSpPr/>
          <p:nvPr/>
        </p:nvSpPr>
        <p:spPr>
          <a:xfrm>
            <a:off x="1533429" y="5949108"/>
            <a:ext cx="1137036" cy="235282"/>
          </a:xfrm>
          <a:prstGeom prst="rect">
            <a:avLst/>
          </a:prstGeom>
          <a:solidFill>
            <a:srgbClr val="00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933476" y="3505200"/>
            <a:ext cx="44579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Rose Run is part of the Knox unconformity play.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Has complex mineralogy (feldspar) causing GR to read high.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Best discriminator for reservoir is porosity log.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Rose Run / </a:t>
            </a:r>
            <a:r>
              <a:rPr lang="en-US" sz="1600" dirty="0" err="1"/>
              <a:t>Gatesburg</a:t>
            </a:r>
            <a:r>
              <a:rPr lang="en-US" sz="1600" dirty="0"/>
              <a:t> is prohibitively deep and poorly defined in WV/PA.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478" t="20000" r="3181" b="56084"/>
          <a:stretch/>
        </p:blipFill>
        <p:spPr>
          <a:xfrm>
            <a:off x="2714813" y="710712"/>
            <a:ext cx="7911599" cy="24828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36667" t="18191" r="25833" b="3148"/>
          <a:stretch/>
        </p:blipFill>
        <p:spPr>
          <a:xfrm>
            <a:off x="2741612" y="3274194"/>
            <a:ext cx="3009900" cy="35514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Oval 21"/>
          <p:cNvSpPr/>
          <p:nvPr/>
        </p:nvSpPr>
        <p:spPr>
          <a:xfrm>
            <a:off x="4427537" y="6339633"/>
            <a:ext cx="114300" cy="114300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522787" y="6292009"/>
            <a:ext cx="14221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Rose Run – 665 wells</a:t>
            </a:r>
          </a:p>
        </p:txBody>
      </p:sp>
    </p:spTree>
    <p:extLst>
      <p:ext uri="{BB962C8B-B14F-4D97-AF65-F5344CB8AC3E}">
        <p14:creationId xmlns:p14="http://schemas.microsoft.com/office/powerpoint/2010/main" val="395970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437" t="53077" r="40104" b="3653"/>
          <a:stretch/>
        </p:blipFill>
        <p:spPr>
          <a:xfrm>
            <a:off x="6576823" y="716593"/>
            <a:ext cx="3997447" cy="25697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4062" t="21731" r="14896" b="14423"/>
          <a:stretch/>
        </p:blipFill>
        <p:spPr>
          <a:xfrm>
            <a:off x="2513012" y="699533"/>
            <a:ext cx="3954665" cy="44058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5757" y="-81160"/>
            <a:ext cx="465544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Strategy 2 – stratigraphic correlation</a:t>
            </a:r>
          </a:p>
          <a:p>
            <a:r>
              <a:rPr lang="en-US" b="1" dirty="0"/>
              <a:t>Ordovician - Cambrian</a:t>
            </a:r>
            <a:r>
              <a:rPr lang="en-US" dirty="0"/>
              <a:t>: </a:t>
            </a:r>
            <a:r>
              <a:rPr lang="en-US" i="1" dirty="0"/>
              <a:t>Rose Run</a:t>
            </a:r>
            <a:endParaRPr lang="en-US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576823" y="3372907"/>
            <a:ext cx="39974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First discovered in 1961.</a:t>
            </a:r>
          </a:p>
          <a:p>
            <a:endParaRPr lang="en-US" sz="1400" dirty="0"/>
          </a:p>
          <a:p>
            <a:r>
              <a:rPr lang="en-US" sz="1400" dirty="0"/>
              <a:t>Interpreted to represent </a:t>
            </a:r>
            <a:r>
              <a:rPr lang="en-US" sz="1400" dirty="0" err="1"/>
              <a:t>lowstand</a:t>
            </a:r>
            <a:r>
              <a:rPr lang="en-US" sz="1400" dirty="0"/>
              <a:t> sands that were reworked during </a:t>
            </a:r>
            <a:r>
              <a:rPr lang="en-US" sz="1400" dirty="0" err="1"/>
              <a:t>sealevel</a:t>
            </a:r>
            <a:r>
              <a:rPr lang="en-US" sz="1400" dirty="0"/>
              <a:t> transgression.</a:t>
            </a:r>
          </a:p>
          <a:p>
            <a:endParaRPr lang="en-US" sz="1400" dirty="0"/>
          </a:p>
          <a:p>
            <a:r>
              <a:rPr lang="en-US" sz="1400" dirty="0"/>
              <a:t>Single Laterally continuous sandstone reservoir.</a:t>
            </a:r>
          </a:p>
          <a:p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5108" t="13775" r="43910" b="939"/>
          <a:stretch/>
        </p:blipFill>
        <p:spPr>
          <a:xfrm>
            <a:off x="1274697" y="0"/>
            <a:ext cx="1137037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274697" y="5883964"/>
            <a:ext cx="1137036" cy="174929"/>
          </a:xfrm>
          <a:prstGeom prst="rect">
            <a:avLst/>
          </a:prstGeom>
          <a:solidFill>
            <a:srgbClr val="00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34120" y="4724026"/>
            <a:ext cx="1415772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i="1" dirty="0"/>
              <a:t>From </a:t>
            </a:r>
            <a:r>
              <a:rPr lang="en-US" sz="900" i="1" dirty="0" err="1"/>
              <a:t>Roen</a:t>
            </a:r>
            <a:r>
              <a:rPr lang="en-US" sz="900" i="1" dirty="0"/>
              <a:t> et al., 1996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48920" y="2866651"/>
            <a:ext cx="1415772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i="1" dirty="0"/>
              <a:t>From </a:t>
            </a:r>
            <a:r>
              <a:rPr lang="en-US" sz="900" i="1" dirty="0" err="1"/>
              <a:t>Roen</a:t>
            </a:r>
            <a:r>
              <a:rPr lang="en-US" sz="900" i="1" dirty="0"/>
              <a:t> et al., 1996</a:t>
            </a:r>
          </a:p>
        </p:txBody>
      </p:sp>
    </p:spTree>
    <p:extLst>
      <p:ext uri="{BB962C8B-B14F-4D97-AF65-F5344CB8AC3E}">
        <p14:creationId xmlns:p14="http://schemas.microsoft.com/office/powerpoint/2010/main" val="343928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70014" y="427038"/>
            <a:ext cx="9753600" cy="792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Strategy 3: Mapping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0015" y="1676400"/>
            <a:ext cx="9753600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Kyle Metz </a:t>
            </a:r>
            <a:r>
              <a:rPr lang="en-US" sz="2400" dirty="0"/>
              <a:t>– Energy Resources Group, Ohio Department of Natural Resources – Division of Geological Survey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Michael Solis - ODNR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Mohammad Fakhari - ODNR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Gary Daft- WVGES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Kristin Carter – PAGS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691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60037" y="318678"/>
            <a:ext cx="781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Greenbrier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2159" t="13220" r="21250" b="5591"/>
          <a:stretch/>
        </p:blipFill>
        <p:spPr>
          <a:xfrm>
            <a:off x="2848945" y="699532"/>
            <a:ext cx="3793442" cy="4559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5121" t="13775" r="50790" b="787"/>
          <a:stretch/>
        </p:blipFill>
        <p:spPr>
          <a:xfrm>
            <a:off x="1522412" y="0"/>
            <a:ext cx="120015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2412" y="1285875"/>
            <a:ext cx="1200150" cy="285750"/>
          </a:xfrm>
          <a:prstGeom prst="rect">
            <a:avLst/>
          </a:prstGeom>
          <a:solidFill>
            <a:srgbClr val="00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9385" t="14413" r="24737" b="4129"/>
          <a:stretch/>
        </p:blipFill>
        <p:spPr>
          <a:xfrm>
            <a:off x="6768770" y="699532"/>
            <a:ext cx="3707182" cy="45591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848945" y="22379"/>
            <a:ext cx="4778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Strategy 3 – Mapping of Key Intervals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47629" y="708991"/>
            <a:ext cx="1415772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Structure Map</a:t>
            </a:r>
          </a:p>
          <a:p>
            <a:pPr>
              <a:lnSpc>
                <a:spcPct val="90000"/>
              </a:lnSpc>
            </a:pPr>
            <a:r>
              <a:rPr lang="en-US" sz="1400" dirty="0" err="1"/>
              <a:t>TVDss</a:t>
            </a:r>
            <a:endParaRPr lang="en-US" sz="1400" dirty="0"/>
          </a:p>
          <a:p>
            <a:pPr>
              <a:lnSpc>
                <a:spcPct val="90000"/>
              </a:lnSpc>
            </a:pPr>
            <a:r>
              <a:rPr lang="en-US" sz="1400" dirty="0"/>
              <a:t>CI = 100 </a:t>
            </a:r>
            <a:r>
              <a:rPr lang="en-US" sz="1400" dirty="0" err="1"/>
              <a:t>ft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768770" y="688010"/>
            <a:ext cx="1850186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Gross Isopach Map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Apparent thickness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CI = 10 </a:t>
            </a:r>
            <a:r>
              <a:rPr lang="en-US" sz="1400" dirty="0" err="1"/>
              <a:t>ft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847629" y="5334000"/>
            <a:ext cx="378235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Structure map from WV combined with well control to generate high-resolution map that honors preexisting structure maps and newest well tops.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55046" y="5345769"/>
            <a:ext cx="3782350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Data in Ohio is questionable due to drilling/logging practices and Greenbrier </a:t>
            </a:r>
            <a:r>
              <a:rPr lang="en-US" sz="1400" dirty="0" err="1"/>
              <a:t>subcrop</a:t>
            </a:r>
            <a:r>
              <a:rPr lang="en-US" sz="1400" dirty="0"/>
              <a:t> location.</a:t>
            </a:r>
          </a:p>
        </p:txBody>
      </p:sp>
    </p:spTree>
    <p:extLst>
      <p:ext uri="{BB962C8B-B14F-4D97-AF65-F5344CB8AC3E}">
        <p14:creationId xmlns:p14="http://schemas.microsoft.com/office/powerpoint/2010/main" val="364213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750" t="13220" r="19887" b="4123"/>
          <a:stretch/>
        </p:blipFill>
        <p:spPr>
          <a:xfrm>
            <a:off x="2842891" y="730441"/>
            <a:ext cx="3761437" cy="46312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3750" t="13220" r="19659" b="4751"/>
          <a:stretch/>
        </p:blipFill>
        <p:spPr>
          <a:xfrm>
            <a:off x="6754466" y="699531"/>
            <a:ext cx="3784946" cy="46621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5121" t="13775" r="50790" b="787"/>
          <a:stretch/>
        </p:blipFill>
        <p:spPr>
          <a:xfrm>
            <a:off x="1522412" y="0"/>
            <a:ext cx="120015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15740" y="1543050"/>
            <a:ext cx="1200150" cy="285750"/>
          </a:xfrm>
          <a:prstGeom prst="rect">
            <a:avLst/>
          </a:prstGeom>
          <a:solidFill>
            <a:srgbClr val="00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60037" y="318678"/>
            <a:ext cx="781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Keener to Berea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48945" y="22379"/>
            <a:ext cx="4778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Strategy 3 – Mapping of Key Intervals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47629" y="708991"/>
            <a:ext cx="1415772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Structure Map</a:t>
            </a:r>
          </a:p>
          <a:p>
            <a:pPr>
              <a:lnSpc>
                <a:spcPct val="90000"/>
              </a:lnSpc>
            </a:pPr>
            <a:r>
              <a:rPr lang="en-US" sz="1400" dirty="0" err="1"/>
              <a:t>TVDss</a:t>
            </a:r>
            <a:endParaRPr lang="en-US" sz="1400" dirty="0"/>
          </a:p>
          <a:p>
            <a:pPr>
              <a:lnSpc>
                <a:spcPct val="90000"/>
              </a:lnSpc>
            </a:pPr>
            <a:r>
              <a:rPr lang="en-US" sz="1400" dirty="0"/>
              <a:t>CI = 100 </a:t>
            </a:r>
            <a:r>
              <a:rPr lang="en-US" sz="1400" dirty="0" err="1"/>
              <a:t>ft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768770" y="688010"/>
            <a:ext cx="1850186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Gross Isopach Map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Apparent thickness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CI = 25 </a:t>
            </a:r>
            <a:r>
              <a:rPr lang="en-US" sz="1400" dirty="0" err="1"/>
              <a:t>ft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847629" y="5415272"/>
            <a:ext cx="3756699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Used Greenbrier structure map and </a:t>
            </a:r>
            <a:r>
              <a:rPr lang="en-US" sz="1400" dirty="0" err="1"/>
              <a:t>isopached</a:t>
            </a:r>
            <a:r>
              <a:rPr lang="en-US" sz="1400" dirty="0"/>
              <a:t> down to Keener-Berea top, then </a:t>
            </a:r>
            <a:r>
              <a:rPr lang="en-US" sz="1400" dirty="0" err="1"/>
              <a:t>recontoured</a:t>
            </a:r>
            <a:r>
              <a:rPr lang="en-US" sz="1400" dirty="0"/>
              <a:t> with well control.</a:t>
            </a:r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Assumes concordant folding with </a:t>
            </a:r>
            <a:r>
              <a:rPr lang="en-US" sz="1400" dirty="0" err="1"/>
              <a:t>Greebrier</a:t>
            </a:r>
            <a:r>
              <a:rPr lang="en-US" sz="1400" dirty="0"/>
              <a:t> Limestone.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44503" y="5415171"/>
            <a:ext cx="378235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Keener/Big Injun data is questionable in Ohio due to drilling/logging practices.</a:t>
            </a:r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Gross isopach, NOT net sand</a:t>
            </a:r>
          </a:p>
        </p:txBody>
      </p:sp>
    </p:spTree>
    <p:extLst>
      <p:ext uri="{BB962C8B-B14F-4D97-AF65-F5344CB8AC3E}">
        <p14:creationId xmlns:p14="http://schemas.microsoft.com/office/powerpoint/2010/main" val="94169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1373" t="14053" r="22490" b="4338"/>
          <a:stretch/>
        </p:blipFill>
        <p:spPr>
          <a:xfrm>
            <a:off x="6803179" y="699531"/>
            <a:ext cx="3653228" cy="44688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1258" t="14053" r="22150" b="4758"/>
          <a:stretch/>
        </p:blipFill>
        <p:spPr>
          <a:xfrm>
            <a:off x="2893995" y="699531"/>
            <a:ext cx="3699180" cy="44459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5121" t="13775" r="50790" b="787"/>
          <a:stretch/>
        </p:blipFill>
        <p:spPr>
          <a:xfrm>
            <a:off x="1522412" y="0"/>
            <a:ext cx="120015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2412" y="1828800"/>
            <a:ext cx="1200150" cy="238126"/>
          </a:xfrm>
          <a:prstGeom prst="rect">
            <a:avLst/>
          </a:prstGeom>
          <a:solidFill>
            <a:srgbClr val="00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60037" y="318678"/>
            <a:ext cx="781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Venango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48945" y="22379"/>
            <a:ext cx="4778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Strategy 3 – Mapping of Key Intervals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47629" y="708991"/>
            <a:ext cx="1415772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Structure Map</a:t>
            </a:r>
          </a:p>
          <a:p>
            <a:pPr>
              <a:lnSpc>
                <a:spcPct val="90000"/>
              </a:lnSpc>
            </a:pPr>
            <a:r>
              <a:rPr lang="en-US" sz="1400" dirty="0" err="1"/>
              <a:t>TVDss</a:t>
            </a:r>
            <a:endParaRPr lang="en-US" sz="1400" dirty="0"/>
          </a:p>
          <a:p>
            <a:pPr>
              <a:lnSpc>
                <a:spcPct val="90000"/>
              </a:lnSpc>
            </a:pPr>
            <a:r>
              <a:rPr lang="en-US" sz="1400" dirty="0"/>
              <a:t>CI = 100 </a:t>
            </a:r>
            <a:r>
              <a:rPr lang="en-US" sz="1400" dirty="0" err="1"/>
              <a:t>ft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768770" y="688010"/>
            <a:ext cx="1850186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Gross Isopach Map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Apparent thickness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CI = 25 </a:t>
            </a:r>
            <a:r>
              <a:rPr lang="en-US" sz="1400" dirty="0" err="1"/>
              <a:t>ft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847629" y="5334000"/>
            <a:ext cx="3782350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Used Greenbrier structure map and </a:t>
            </a:r>
            <a:r>
              <a:rPr lang="en-US" sz="1400" dirty="0" err="1"/>
              <a:t>isopached</a:t>
            </a:r>
            <a:r>
              <a:rPr lang="en-US" sz="1400" dirty="0"/>
              <a:t> down to Venango top, then </a:t>
            </a:r>
            <a:r>
              <a:rPr lang="en-US" sz="1400" dirty="0" err="1"/>
              <a:t>recontoured</a:t>
            </a:r>
            <a:r>
              <a:rPr lang="en-US" sz="1400" dirty="0"/>
              <a:t> with well control.</a:t>
            </a:r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Assumes concordant folding with </a:t>
            </a:r>
            <a:r>
              <a:rPr lang="en-US" sz="1400" dirty="0" err="1"/>
              <a:t>Greebrier</a:t>
            </a:r>
            <a:r>
              <a:rPr lang="en-US" sz="1400" dirty="0"/>
              <a:t> Limestone.</a:t>
            </a:r>
          </a:p>
        </p:txBody>
      </p:sp>
      <p:sp>
        <p:nvSpPr>
          <p:cNvPr id="4" name="Rectangle 3"/>
          <p:cNvSpPr/>
          <p:nvPr/>
        </p:nvSpPr>
        <p:spPr>
          <a:xfrm>
            <a:off x="6803179" y="5352568"/>
            <a:ext cx="3653228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Gross isopach, NOT net sand</a:t>
            </a:r>
          </a:p>
        </p:txBody>
      </p:sp>
    </p:spTree>
    <p:extLst>
      <p:ext uri="{BB962C8B-B14F-4D97-AF65-F5344CB8AC3E}">
        <p14:creationId xmlns:p14="http://schemas.microsoft.com/office/powerpoint/2010/main" val="19248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1241" t="13928" r="22282" b="4254"/>
          <a:stretch/>
        </p:blipFill>
        <p:spPr>
          <a:xfrm>
            <a:off x="2948251" y="699531"/>
            <a:ext cx="3686488" cy="44789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1354" t="13508" r="22055" b="3625"/>
          <a:stretch/>
        </p:blipFill>
        <p:spPr>
          <a:xfrm>
            <a:off x="6801719" y="699532"/>
            <a:ext cx="3697972" cy="45363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5121" t="13775" r="50790" b="787"/>
          <a:stretch/>
        </p:blipFill>
        <p:spPr>
          <a:xfrm>
            <a:off x="1522412" y="0"/>
            <a:ext cx="120015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17893" y="2047875"/>
            <a:ext cx="1200150" cy="323850"/>
          </a:xfrm>
          <a:prstGeom prst="rect">
            <a:avLst/>
          </a:prstGeom>
          <a:solidFill>
            <a:srgbClr val="00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60037" y="318678"/>
            <a:ext cx="781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Bradford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48945" y="22379"/>
            <a:ext cx="4778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Strategy 3 – Mapping of Key Intervals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47629" y="708991"/>
            <a:ext cx="1415772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Structure Map</a:t>
            </a:r>
          </a:p>
          <a:p>
            <a:pPr>
              <a:lnSpc>
                <a:spcPct val="90000"/>
              </a:lnSpc>
            </a:pPr>
            <a:r>
              <a:rPr lang="en-US" sz="1400" dirty="0" err="1"/>
              <a:t>TVDss</a:t>
            </a:r>
            <a:endParaRPr lang="en-US" sz="1400" dirty="0"/>
          </a:p>
          <a:p>
            <a:pPr>
              <a:lnSpc>
                <a:spcPct val="90000"/>
              </a:lnSpc>
            </a:pPr>
            <a:r>
              <a:rPr lang="en-US" sz="1400" dirty="0"/>
              <a:t>CI = 100 </a:t>
            </a:r>
            <a:r>
              <a:rPr lang="en-US" sz="1400" dirty="0" err="1"/>
              <a:t>ft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768770" y="688010"/>
            <a:ext cx="1850186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Gross Isopach Map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Apparent thickness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CI = 25 </a:t>
            </a:r>
            <a:r>
              <a:rPr lang="en-US" sz="1400" dirty="0" err="1"/>
              <a:t>ft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847629" y="5334000"/>
            <a:ext cx="3782350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Used Greenbrier structure map and </a:t>
            </a:r>
            <a:r>
              <a:rPr lang="en-US" sz="1400" dirty="0" err="1"/>
              <a:t>isopached</a:t>
            </a:r>
            <a:r>
              <a:rPr lang="en-US" sz="1400" dirty="0"/>
              <a:t> down to Bradford top, then </a:t>
            </a:r>
            <a:r>
              <a:rPr lang="en-US" sz="1400" dirty="0" err="1"/>
              <a:t>recontoured</a:t>
            </a:r>
            <a:r>
              <a:rPr lang="en-US" sz="1400" dirty="0"/>
              <a:t> with well control.</a:t>
            </a:r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Assumes concordant folding with </a:t>
            </a:r>
            <a:r>
              <a:rPr lang="en-US" sz="1400" dirty="0" err="1"/>
              <a:t>Greebrier</a:t>
            </a:r>
            <a:r>
              <a:rPr lang="en-US" sz="1400" dirty="0"/>
              <a:t> Limestone.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03179" y="5352568"/>
            <a:ext cx="3653228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Gross isopach, NOT net sand</a:t>
            </a:r>
          </a:p>
        </p:txBody>
      </p:sp>
    </p:spTree>
    <p:extLst>
      <p:ext uri="{BB962C8B-B14F-4D97-AF65-F5344CB8AC3E}">
        <p14:creationId xmlns:p14="http://schemas.microsoft.com/office/powerpoint/2010/main" val="365946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70014" y="427038"/>
            <a:ext cx="9753600" cy="792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Strategy 2: stratigraphic correlation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0015" y="1676400"/>
            <a:ext cx="9753600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Kyle Metz </a:t>
            </a:r>
            <a:r>
              <a:rPr lang="en-US" sz="2400" dirty="0"/>
              <a:t>– Energy Resources Group, Ohio Department of Natural Resources – Division of Geological Survey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Michael Solis - ODNR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Gary Daft - WVGES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/>
              <a:t>Eric </a:t>
            </a:r>
            <a:r>
              <a:rPr lang="en-US" sz="2400" dirty="0"/>
              <a:t>Lewis </a:t>
            </a:r>
            <a:r>
              <a:rPr lang="en-US" sz="2400"/>
              <a:t>- WVGES</a:t>
            </a:r>
            <a:endParaRPr lang="en-US" sz="2400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Kristin Carter – PAGS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0785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1515" t="14137" r="22462" b="4675"/>
          <a:stretch/>
        </p:blipFill>
        <p:spPr>
          <a:xfrm>
            <a:off x="6775638" y="691739"/>
            <a:ext cx="3687530" cy="45018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1515" t="13927" r="22348" b="4464"/>
          <a:stretch/>
        </p:blipFill>
        <p:spPr>
          <a:xfrm>
            <a:off x="2873232" y="699532"/>
            <a:ext cx="3699163" cy="45250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5121" t="13775" r="50790" b="787"/>
          <a:stretch/>
        </p:blipFill>
        <p:spPr>
          <a:xfrm>
            <a:off x="1522412" y="0"/>
            <a:ext cx="120015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41462" y="2362201"/>
            <a:ext cx="1200150" cy="457199"/>
          </a:xfrm>
          <a:prstGeom prst="rect">
            <a:avLst/>
          </a:prstGeom>
          <a:solidFill>
            <a:srgbClr val="00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60037" y="318678"/>
            <a:ext cx="781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48945" y="22379"/>
            <a:ext cx="4778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Strategy 3 – Mapping of Key Intervals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47629" y="708991"/>
            <a:ext cx="1415772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Structure Map</a:t>
            </a:r>
          </a:p>
          <a:p>
            <a:pPr>
              <a:lnSpc>
                <a:spcPct val="90000"/>
              </a:lnSpc>
            </a:pPr>
            <a:r>
              <a:rPr lang="en-US" sz="1400" dirty="0" err="1"/>
              <a:t>TVDss</a:t>
            </a:r>
            <a:endParaRPr lang="en-US" sz="1400" dirty="0"/>
          </a:p>
          <a:p>
            <a:pPr>
              <a:lnSpc>
                <a:spcPct val="90000"/>
              </a:lnSpc>
            </a:pPr>
            <a:r>
              <a:rPr lang="en-US" sz="1400" dirty="0"/>
              <a:t>CI = 100 </a:t>
            </a:r>
            <a:r>
              <a:rPr lang="en-US" sz="1400" dirty="0" err="1"/>
              <a:t>ft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768770" y="688010"/>
            <a:ext cx="1850186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Gross Isopach Map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Apparent thickness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CI = 25 </a:t>
            </a:r>
            <a:r>
              <a:rPr lang="en-US" sz="1400" dirty="0" err="1"/>
              <a:t>ft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847629" y="5334000"/>
            <a:ext cx="3782350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Used Greenbrier structure map and </a:t>
            </a:r>
            <a:r>
              <a:rPr lang="en-US" sz="1400" dirty="0" err="1"/>
              <a:t>isopached</a:t>
            </a:r>
            <a:r>
              <a:rPr lang="en-US" sz="1400" dirty="0"/>
              <a:t> down to Elk top, then </a:t>
            </a:r>
            <a:r>
              <a:rPr lang="en-US" sz="1400" dirty="0" err="1"/>
              <a:t>recontoured</a:t>
            </a:r>
            <a:r>
              <a:rPr lang="en-US" sz="1400" dirty="0"/>
              <a:t> with well control.</a:t>
            </a:r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Assumes concordant folding with </a:t>
            </a:r>
            <a:r>
              <a:rPr lang="en-US" sz="1400" dirty="0" err="1"/>
              <a:t>Greebrier</a:t>
            </a:r>
            <a:r>
              <a:rPr lang="en-US" sz="1400" dirty="0"/>
              <a:t> Limestone.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03179" y="5352568"/>
            <a:ext cx="3653228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Gross isopach, NOT net sand</a:t>
            </a:r>
          </a:p>
        </p:txBody>
      </p:sp>
    </p:spTree>
    <p:extLst>
      <p:ext uri="{BB962C8B-B14F-4D97-AF65-F5344CB8AC3E}">
        <p14:creationId xmlns:p14="http://schemas.microsoft.com/office/powerpoint/2010/main" val="396779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1335" t="14479" r="22301" b="4751"/>
          <a:stretch/>
        </p:blipFill>
        <p:spPr>
          <a:xfrm>
            <a:off x="2873231" y="699532"/>
            <a:ext cx="3754145" cy="45167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1790" t="13640" r="22415" b="4122"/>
          <a:stretch/>
        </p:blipFill>
        <p:spPr>
          <a:xfrm>
            <a:off x="6799150" y="699531"/>
            <a:ext cx="3695486" cy="45167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5121" t="13775" r="50790" b="787"/>
          <a:stretch/>
        </p:blipFill>
        <p:spPr>
          <a:xfrm>
            <a:off x="1522412" y="0"/>
            <a:ext cx="120015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2412" y="3324225"/>
            <a:ext cx="1200150" cy="209550"/>
          </a:xfrm>
          <a:prstGeom prst="rect">
            <a:avLst/>
          </a:prstGeom>
          <a:solidFill>
            <a:srgbClr val="00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60037" y="318678"/>
            <a:ext cx="781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Oriskany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48945" y="22379"/>
            <a:ext cx="4778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Strategy 3 – Mapping of Key Intervals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47629" y="708991"/>
            <a:ext cx="1415772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Structure Map</a:t>
            </a:r>
          </a:p>
          <a:p>
            <a:pPr>
              <a:lnSpc>
                <a:spcPct val="90000"/>
              </a:lnSpc>
            </a:pPr>
            <a:r>
              <a:rPr lang="en-US" sz="1400" dirty="0" err="1"/>
              <a:t>TVDss</a:t>
            </a:r>
            <a:endParaRPr lang="en-US" sz="1400" dirty="0"/>
          </a:p>
          <a:p>
            <a:pPr>
              <a:lnSpc>
                <a:spcPct val="90000"/>
              </a:lnSpc>
            </a:pPr>
            <a:r>
              <a:rPr lang="en-US" sz="1400" dirty="0"/>
              <a:t>CI = 100 </a:t>
            </a:r>
            <a:r>
              <a:rPr lang="en-US" sz="1400" dirty="0" err="1"/>
              <a:t>ft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768770" y="688010"/>
            <a:ext cx="1850186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Gross Isopach Map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Apparent thickness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CI = 10 </a:t>
            </a:r>
            <a:r>
              <a:rPr lang="en-US" sz="1400" dirty="0" err="1"/>
              <a:t>ft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848301" y="5334001"/>
            <a:ext cx="3779075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Combined contours from RPSEA subsurface brine injection project with latest well tops.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99151" y="5334000"/>
            <a:ext cx="3717818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Combined contours from RPSEA subsurface brine injection project with latest well tops.</a:t>
            </a:r>
          </a:p>
        </p:txBody>
      </p:sp>
    </p:spTree>
    <p:extLst>
      <p:ext uri="{BB962C8B-B14F-4D97-AF65-F5344CB8AC3E}">
        <p14:creationId xmlns:p14="http://schemas.microsoft.com/office/powerpoint/2010/main" val="425520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1941" t="14557" r="22036" b="4464"/>
          <a:stretch/>
        </p:blipFill>
        <p:spPr>
          <a:xfrm>
            <a:off x="6738273" y="699531"/>
            <a:ext cx="3755025" cy="45723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1599" t="14347" r="22264" b="4464"/>
          <a:stretch/>
        </p:blipFill>
        <p:spPr>
          <a:xfrm>
            <a:off x="2870921" y="699531"/>
            <a:ext cx="3766872" cy="45842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5121" t="13775" r="50790" b="787"/>
          <a:stretch/>
        </p:blipFill>
        <p:spPr>
          <a:xfrm>
            <a:off x="1522412" y="0"/>
            <a:ext cx="120015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4312" y="4000500"/>
            <a:ext cx="1200150" cy="514350"/>
          </a:xfrm>
          <a:prstGeom prst="rect">
            <a:avLst/>
          </a:prstGeom>
          <a:solidFill>
            <a:srgbClr val="00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60037" y="318678"/>
            <a:ext cx="781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Salina ‘F4’ Salt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48945" y="22379"/>
            <a:ext cx="4778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Strategy 3 – Mapping of Key Intervals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47629" y="708991"/>
            <a:ext cx="1415772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Structure Map</a:t>
            </a:r>
          </a:p>
          <a:p>
            <a:pPr>
              <a:lnSpc>
                <a:spcPct val="90000"/>
              </a:lnSpc>
            </a:pPr>
            <a:r>
              <a:rPr lang="en-US" sz="1400" dirty="0" err="1"/>
              <a:t>TVDss</a:t>
            </a:r>
            <a:endParaRPr lang="en-US" sz="1400" dirty="0"/>
          </a:p>
          <a:p>
            <a:pPr>
              <a:lnSpc>
                <a:spcPct val="90000"/>
              </a:lnSpc>
            </a:pPr>
            <a:r>
              <a:rPr lang="en-US" sz="1400" dirty="0"/>
              <a:t>CI = 100 </a:t>
            </a:r>
            <a:r>
              <a:rPr lang="en-US" sz="1400" dirty="0" err="1"/>
              <a:t>ft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768770" y="688010"/>
            <a:ext cx="1701107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Net Isopach Map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Net Salt thickness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CI = 10 </a:t>
            </a:r>
            <a:r>
              <a:rPr lang="en-US" sz="1400" dirty="0" err="1"/>
              <a:t>ft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860037" y="5410200"/>
            <a:ext cx="375414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Salina ‘F’ salt and stratigraphic equivalent top.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43119" y="5334000"/>
            <a:ext cx="37541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Net Salina ‘F4’ salt basin is centered along WV panhandle/Ohio River.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F4 salt thickness exceeds 100 feet in basin center.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F3 salt ~20 feet below could add an extra 25 – 50 feet of salt.</a:t>
            </a:r>
          </a:p>
        </p:txBody>
      </p:sp>
    </p:spTree>
    <p:extLst>
      <p:ext uri="{BB962C8B-B14F-4D97-AF65-F5344CB8AC3E}">
        <p14:creationId xmlns:p14="http://schemas.microsoft.com/office/powerpoint/2010/main" val="9323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1818" t="14203" r="22614" b="4608"/>
          <a:stretch/>
        </p:blipFill>
        <p:spPr>
          <a:xfrm>
            <a:off x="6830439" y="699531"/>
            <a:ext cx="3756500" cy="46446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1591" t="14412" r="22386" b="4819"/>
          <a:stretch/>
        </p:blipFill>
        <p:spPr>
          <a:xfrm>
            <a:off x="2893994" y="699531"/>
            <a:ext cx="3804507" cy="46206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5121" t="13775" r="50790" b="787"/>
          <a:stretch/>
        </p:blipFill>
        <p:spPr>
          <a:xfrm>
            <a:off x="1522412" y="0"/>
            <a:ext cx="120015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2412" y="4772025"/>
            <a:ext cx="1200150" cy="428625"/>
          </a:xfrm>
          <a:prstGeom prst="rect">
            <a:avLst/>
          </a:prstGeom>
          <a:solidFill>
            <a:srgbClr val="00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60037" y="318678"/>
            <a:ext cx="781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Cataract Group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48945" y="22379"/>
            <a:ext cx="4778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Strategy 3 – Mapping of Key Intervals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47629" y="708991"/>
            <a:ext cx="1415772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Structure Map</a:t>
            </a:r>
          </a:p>
          <a:p>
            <a:pPr>
              <a:lnSpc>
                <a:spcPct val="90000"/>
              </a:lnSpc>
            </a:pPr>
            <a:r>
              <a:rPr lang="en-US" sz="1400" dirty="0" err="1"/>
              <a:t>TVDss</a:t>
            </a:r>
            <a:endParaRPr lang="en-US" sz="1400" dirty="0"/>
          </a:p>
          <a:p>
            <a:pPr>
              <a:lnSpc>
                <a:spcPct val="90000"/>
              </a:lnSpc>
            </a:pPr>
            <a:r>
              <a:rPr lang="en-US" sz="1400" dirty="0"/>
              <a:t>CI = 100 </a:t>
            </a:r>
            <a:r>
              <a:rPr lang="en-US" sz="1400" dirty="0" err="1"/>
              <a:t>ft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768770" y="688010"/>
            <a:ext cx="1850186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Gross Isopach Map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Apparent thickness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CI = 5 </a:t>
            </a:r>
            <a:r>
              <a:rPr lang="en-US" sz="1400" dirty="0" err="1"/>
              <a:t>ft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893993" y="5410200"/>
            <a:ext cx="3804507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Combined contours from RPSEA subsurface brine injection project with latest well tops.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44101" y="5410199"/>
            <a:ext cx="3742838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Combined contours from RPSEA subsurface brine injection project with latest well tops.</a:t>
            </a:r>
          </a:p>
        </p:txBody>
      </p:sp>
    </p:spTree>
    <p:extLst>
      <p:ext uri="{BB962C8B-B14F-4D97-AF65-F5344CB8AC3E}">
        <p14:creationId xmlns:p14="http://schemas.microsoft.com/office/powerpoint/2010/main" val="246957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8751" t="13011" r="25455" b="4961"/>
          <a:stretch/>
        </p:blipFill>
        <p:spPr>
          <a:xfrm>
            <a:off x="2891062" y="712522"/>
            <a:ext cx="3678541" cy="45660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8636" t="13011" r="25341" b="4961"/>
          <a:stretch/>
        </p:blipFill>
        <p:spPr>
          <a:xfrm>
            <a:off x="6814439" y="708991"/>
            <a:ext cx="3701897" cy="45660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5121" t="13775" r="50790" b="787"/>
          <a:stretch/>
        </p:blipFill>
        <p:spPr>
          <a:xfrm>
            <a:off x="1522412" y="0"/>
            <a:ext cx="120015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2412" y="5876925"/>
            <a:ext cx="1200150" cy="171450"/>
          </a:xfrm>
          <a:prstGeom prst="rect">
            <a:avLst/>
          </a:prstGeom>
          <a:solidFill>
            <a:srgbClr val="00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860037" y="318678"/>
            <a:ext cx="781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Rose Run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48945" y="22379"/>
            <a:ext cx="4778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Strategy 3 – Mapping of Key Intervals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47629" y="708991"/>
            <a:ext cx="1415772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Structure Map</a:t>
            </a:r>
          </a:p>
          <a:p>
            <a:pPr>
              <a:lnSpc>
                <a:spcPct val="90000"/>
              </a:lnSpc>
            </a:pPr>
            <a:r>
              <a:rPr lang="en-US" sz="1400" dirty="0" err="1"/>
              <a:t>TVDss</a:t>
            </a:r>
            <a:endParaRPr lang="en-US" sz="1400" dirty="0"/>
          </a:p>
          <a:p>
            <a:pPr>
              <a:lnSpc>
                <a:spcPct val="90000"/>
              </a:lnSpc>
            </a:pPr>
            <a:r>
              <a:rPr lang="en-US" sz="1400" dirty="0"/>
              <a:t>CI = 250 </a:t>
            </a:r>
            <a:r>
              <a:rPr lang="en-US" sz="1400" dirty="0" err="1"/>
              <a:t>ft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768770" y="688010"/>
            <a:ext cx="1850186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Gross Isopach Map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Apparent thickness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CI = 25 </a:t>
            </a:r>
            <a:r>
              <a:rPr lang="en-US" sz="1400" dirty="0" err="1"/>
              <a:t>ft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2893994" y="5410200"/>
            <a:ext cx="3675610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Combined contours from RPSEA subsurface brine injection project with latest well tops.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Little-to-no well control in deeper part of basin.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87235" y="5394158"/>
            <a:ext cx="3742838" cy="144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Combined contours from RPSEA subsurface brine injection project with latest well tops.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Little-to-no well control in deeper part of basin.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686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26532" y="283261"/>
            <a:ext cx="3969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References and Acknowledgements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55083" y="1467192"/>
            <a:ext cx="87283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Rice, C.L. and </a:t>
            </a:r>
            <a:r>
              <a:rPr lang="en-US" sz="1600" i="1" dirty="0" err="1"/>
              <a:t>Schwietering</a:t>
            </a:r>
            <a:r>
              <a:rPr lang="en-US" sz="1600" i="1" dirty="0"/>
              <a:t>, J.F., 1988, Fluvial Deposition in the Central Appalachian During the Early Pennsylvanian, U.S. Geological Survey Bulletin: Evolution of sedimentary basins – Appalachian Basin, QE75.B9 no. 1829A-D, pp. B1-B10.</a:t>
            </a:r>
          </a:p>
          <a:p>
            <a:endParaRPr lang="en-US" sz="1600" i="1" dirty="0"/>
          </a:p>
          <a:p>
            <a:r>
              <a:rPr lang="en-US" sz="1600" i="1" dirty="0" err="1"/>
              <a:t>Roen</a:t>
            </a:r>
            <a:r>
              <a:rPr lang="en-US" sz="1600" i="1" dirty="0"/>
              <a:t>, John B., Walker, Brian J., and others, 1996, The Atlas of Major Appalachian Gas Plays: West Virginia Geological and Economic Survey, Publication V-25.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5083" y="3763523"/>
            <a:ext cx="8837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would like to thank the ASH research team for their assistance.  I would also like the thank the industry partners for their support with this project.</a:t>
            </a:r>
          </a:p>
        </p:txBody>
      </p:sp>
    </p:spTree>
    <p:extLst>
      <p:ext uri="{BB962C8B-B14F-4D97-AF65-F5344CB8AC3E}">
        <p14:creationId xmlns:p14="http://schemas.microsoft.com/office/powerpoint/2010/main" val="241329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49759" y="-22086"/>
            <a:ext cx="7772400" cy="521490"/>
          </a:xfrm>
        </p:spPr>
        <p:txBody>
          <a:bodyPr/>
          <a:lstStyle/>
          <a:p>
            <a:r>
              <a:rPr lang="en-US" sz="2400" b="1" dirty="0"/>
              <a:t>ASH Project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2412" y="33019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Strategy 2 – Stratigraphic Correlation of Key Units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53769" y="2900793"/>
            <a:ext cx="524124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Challenge</a:t>
            </a:r>
            <a:r>
              <a:rPr lang="en-US" sz="1400" dirty="0"/>
              <a:t> – over 200 individual named formations.  Need to alias formations and correct for state-line ‘faults’ / jumped correlations to provide a consistent set of maps for the nine intervals of interest within the AOI.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Identify formations of value and their lateral equivalents.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Extend correlations into areas where well logs are present but tops are missing.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5640498" y="707818"/>
            <a:ext cx="5247644" cy="2063861"/>
            <a:chOff x="3835526" y="707818"/>
            <a:chExt cx="5247644" cy="2063861"/>
          </a:xfrm>
        </p:grpSpPr>
        <p:grpSp>
          <p:nvGrpSpPr>
            <p:cNvPr id="13" name="Group 12"/>
            <p:cNvGrpSpPr/>
            <p:nvPr/>
          </p:nvGrpSpPr>
          <p:grpSpPr>
            <a:xfrm>
              <a:off x="3835526" y="747517"/>
              <a:ext cx="5247644" cy="2024162"/>
              <a:chOff x="-5403552" y="-1023842"/>
              <a:chExt cx="5413808" cy="208825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/>
              <a:srcRect l="5382" t="16223" r="4222" b="41277"/>
              <a:stretch/>
            </p:blipFill>
            <p:spPr>
              <a:xfrm>
                <a:off x="-5129211" y="-1023842"/>
                <a:ext cx="5139467" cy="1865989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-5129211" y="842148"/>
                <a:ext cx="5136727" cy="222266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Formations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16200000">
                <a:off x="-6269045" y="-157175"/>
                <a:ext cx="2080259" cy="349274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800" dirty="0"/>
                  <a:t>Number of wells with Formation Picked</a:t>
                </a: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6087291" y="759057"/>
              <a:ext cx="905692" cy="146634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09706" y="707818"/>
              <a:ext cx="32351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Formation top distribution input into study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705216" y="4572664"/>
            <a:ext cx="5189796" cy="2175129"/>
            <a:chOff x="3890718" y="4572664"/>
            <a:chExt cx="5189796" cy="2175129"/>
          </a:xfrm>
        </p:grpSpPr>
        <p:grpSp>
          <p:nvGrpSpPr>
            <p:cNvPr id="6" name="Group 5"/>
            <p:cNvGrpSpPr/>
            <p:nvPr/>
          </p:nvGrpSpPr>
          <p:grpSpPr>
            <a:xfrm>
              <a:off x="3890718" y="4624252"/>
              <a:ext cx="5189796" cy="2123541"/>
              <a:chOff x="948850" y="1954438"/>
              <a:chExt cx="5515556" cy="2181311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3"/>
              <a:srcRect l="3763" t="14188" r="3162" b="30513"/>
              <a:stretch/>
            </p:blipFill>
            <p:spPr>
              <a:xfrm>
                <a:off x="1146447" y="1955800"/>
                <a:ext cx="5317959" cy="1964994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146448" y="3914444"/>
                <a:ext cx="5317958" cy="221305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Formations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 rot="16200000">
                <a:off x="-24392" y="2927680"/>
                <a:ext cx="2175452" cy="228967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800" dirty="0"/>
                  <a:t>Number of wells with Formation Picked</a:t>
                </a: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6052457" y="4629042"/>
              <a:ext cx="905692" cy="109489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18659" y="4572664"/>
              <a:ext cx="46618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Formation top distribution after aliasing/regional correlations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13330" t="13775" r="32743" b="787"/>
          <a:stretch/>
        </p:blipFill>
        <p:spPr>
          <a:xfrm>
            <a:off x="1566108" y="699531"/>
            <a:ext cx="3795576" cy="60425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72527" y="4979028"/>
            <a:ext cx="13620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3907 wells with tops</a:t>
            </a:r>
          </a:p>
        </p:txBody>
      </p:sp>
    </p:spTree>
    <p:extLst>
      <p:ext uri="{BB962C8B-B14F-4D97-AF65-F5344CB8AC3E}">
        <p14:creationId xmlns:p14="http://schemas.microsoft.com/office/powerpoint/2010/main" val="221441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108" t="13775" r="43910" b="939"/>
          <a:stretch/>
        </p:blipFill>
        <p:spPr>
          <a:xfrm>
            <a:off x="1522412" y="722948"/>
            <a:ext cx="1137037" cy="61134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365757" y="45840"/>
            <a:ext cx="913904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Strategy 2 – stratigraphic correlation</a:t>
            </a:r>
          </a:p>
          <a:p>
            <a:r>
              <a:rPr lang="en-US" b="1" dirty="0"/>
              <a:t>Mississippian – Devonian </a:t>
            </a:r>
            <a:r>
              <a:rPr lang="en-US" dirty="0"/>
              <a:t>: </a:t>
            </a:r>
            <a:r>
              <a:rPr lang="en-US" i="1" dirty="0"/>
              <a:t>(Greenbrier, Keener to Berea, Upper Devonian Sands)</a:t>
            </a:r>
            <a:endParaRPr lang="en-US" b="1" i="1" dirty="0"/>
          </a:p>
        </p:txBody>
      </p:sp>
      <p:sp>
        <p:nvSpPr>
          <p:cNvPr id="21" name="Rectangle 20"/>
          <p:cNvSpPr/>
          <p:nvPr/>
        </p:nvSpPr>
        <p:spPr>
          <a:xfrm>
            <a:off x="1522412" y="1876509"/>
            <a:ext cx="1137036" cy="1399429"/>
          </a:xfrm>
          <a:prstGeom prst="rect">
            <a:avLst/>
          </a:prstGeom>
          <a:solidFill>
            <a:srgbClr val="00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598979" y="4953169"/>
            <a:ext cx="49427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Greenbrier/Big Injun is difficult to correlate and map in OH due to unconformities and lack of logs over interval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Berea is more well developed into OH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Venango, Bradford, and Elk are more well developed in PA &amp; WV due to proximity to </a:t>
            </a:r>
            <a:r>
              <a:rPr lang="en-US" sz="1600" dirty="0" err="1"/>
              <a:t>catskill</a:t>
            </a:r>
            <a:r>
              <a:rPr lang="en-US" sz="1600" dirty="0"/>
              <a:t> delta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101015" y="578028"/>
            <a:ext cx="7440705" cy="4346571"/>
            <a:chOff x="1578602" y="578027"/>
            <a:chExt cx="7440705" cy="4346571"/>
          </a:xfrm>
        </p:grpSpPr>
        <p:grpSp>
          <p:nvGrpSpPr>
            <p:cNvPr id="35" name="Group 34"/>
            <p:cNvGrpSpPr/>
            <p:nvPr/>
          </p:nvGrpSpPr>
          <p:grpSpPr>
            <a:xfrm>
              <a:off x="1578602" y="722948"/>
              <a:ext cx="7440705" cy="4164923"/>
              <a:chOff x="279524" y="-41564"/>
              <a:chExt cx="8282585" cy="7523019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3"/>
              <a:srcRect l="29167" t="14965" r="28182" b="9091"/>
              <a:stretch/>
            </p:blipFill>
            <p:spPr>
              <a:xfrm>
                <a:off x="762000" y="-41564"/>
                <a:ext cx="7800109" cy="7523019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3"/>
              <a:srcRect l="456" t="14965" r="96817" b="9091"/>
              <a:stretch/>
            </p:blipFill>
            <p:spPr>
              <a:xfrm>
                <a:off x="279524" y="-41564"/>
                <a:ext cx="498763" cy="7523019"/>
              </a:xfrm>
              <a:prstGeom prst="rect">
                <a:avLst/>
              </a:prstGeom>
            </p:spPr>
          </p:pic>
        </p:grpSp>
        <p:grpSp>
          <p:nvGrpSpPr>
            <p:cNvPr id="3" name="Group 2"/>
            <p:cNvGrpSpPr/>
            <p:nvPr/>
          </p:nvGrpSpPr>
          <p:grpSpPr>
            <a:xfrm>
              <a:off x="3988148" y="4134996"/>
              <a:ext cx="1636077" cy="789602"/>
              <a:chOff x="3107599" y="3996586"/>
              <a:chExt cx="1781875" cy="860918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3107599" y="3996586"/>
                <a:ext cx="1686537" cy="82669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167798" y="4091626"/>
                <a:ext cx="93982" cy="92438"/>
              </a:xfrm>
              <a:prstGeom prst="ellipse">
                <a:avLst/>
              </a:prstGeom>
              <a:solidFill>
                <a:srgbClr val="CCFF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3169570" y="4225639"/>
                <a:ext cx="93982" cy="92438"/>
              </a:xfrm>
              <a:prstGeom prst="ellipse">
                <a:avLst/>
              </a:prstGeom>
              <a:solidFill>
                <a:srgbClr val="FF7C8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3171909" y="4326893"/>
                <a:ext cx="93982" cy="92438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3180830" y="4442123"/>
                <a:ext cx="93982" cy="92438"/>
              </a:xfrm>
              <a:prstGeom prst="ellipse">
                <a:avLst/>
              </a:prstGeom>
              <a:solidFill>
                <a:srgbClr val="FFC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3184072" y="4555723"/>
                <a:ext cx="93982" cy="92438"/>
              </a:xfrm>
              <a:prstGeom prst="ellipse">
                <a:avLst/>
              </a:prstGeom>
              <a:solidFill>
                <a:srgbClr val="66FFF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180830" y="4679357"/>
                <a:ext cx="93982" cy="92438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221835" y="3996587"/>
                <a:ext cx="1667639" cy="2684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err="1"/>
                  <a:t>Greenbriar</a:t>
                </a:r>
                <a:r>
                  <a:rPr lang="en-US" sz="1000" dirty="0"/>
                  <a:t> – 218 wells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227757" y="4131899"/>
                <a:ext cx="1566380" cy="2684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Big Injun – 1170 wells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220293" y="4246305"/>
                <a:ext cx="1409253" cy="2684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Berea – 1169 wells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226031" y="4356680"/>
                <a:ext cx="1573363" cy="2684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Venango – 543 wells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229609" y="4474677"/>
                <a:ext cx="1519243" cy="2684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Bradford – 477 wells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227757" y="4589045"/>
                <a:ext cx="1105474" cy="2684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Elk – 531 wells</a:t>
                </a: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2078113" y="578027"/>
              <a:ext cx="4171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W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968064" y="583271"/>
              <a:ext cx="317716" cy="400110"/>
            </a:xfrm>
            <a:prstGeom prst="rect">
              <a:avLst/>
            </a:prstGeom>
            <a:noFill/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E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747864" y="3588327"/>
            <a:ext cx="2838295" cy="3248037"/>
            <a:chOff x="1225451" y="3588326"/>
            <a:chExt cx="2838295" cy="3248037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/>
            <a:srcRect l="34479" t="12884" r="26979" b="3461"/>
            <a:stretch/>
          </p:blipFill>
          <p:spPr>
            <a:xfrm>
              <a:off x="1225451" y="3588326"/>
              <a:ext cx="2762699" cy="32480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" name="Rectangle 1"/>
            <p:cNvSpPr/>
            <p:nvPr/>
          </p:nvSpPr>
          <p:spPr>
            <a:xfrm>
              <a:off x="1232402" y="6495340"/>
              <a:ext cx="687638" cy="3410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468234" y="3796441"/>
              <a:ext cx="370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W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771678" y="4489586"/>
              <a:ext cx="2920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042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29570" y="-81160"/>
            <a:ext cx="465544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Strategy 2 – stratigraphic correlation</a:t>
            </a:r>
          </a:p>
          <a:p>
            <a:r>
              <a:rPr lang="en-US" b="1" dirty="0"/>
              <a:t>Mississippian – Devonian </a:t>
            </a:r>
            <a:r>
              <a:rPr lang="en-US" dirty="0"/>
              <a:t>: </a:t>
            </a:r>
            <a:r>
              <a:rPr lang="en-US" i="1" dirty="0"/>
              <a:t>Greenbrier</a:t>
            </a:r>
            <a:endParaRPr lang="en-US" b="1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5108" t="13775" r="43910" b="939"/>
          <a:stretch/>
        </p:blipFill>
        <p:spPr>
          <a:xfrm>
            <a:off x="1293812" y="0"/>
            <a:ext cx="1137037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284287" y="1400175"/>
            <a:ext cx="1137036" cy="152400"/>
          </a:xfrm>
          <a:prstGeom prst="rect">
            <a:avLst/>
          </a:prstGeom>
          <a:solidFill>
            <a:srgbClr val="00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1666" t="22307" r="27916" b="11539"/>
          <a:stretch/>
        </p:blipFill>
        <p:spPr>
          <a:xfrm>
            <a:off x="2618198" y="657823"/>
            <a:ext cx="4847814" cy="42980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52500" t="19231" r="19583" b="1539"/>
          <a:stretch/>
        </p:blipFill>
        <p:spPr>
          <a:xfrm>
            <a:off x="7653361" y="657823"/>
            <a:ext cx="3681696" cy="56599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456237" y="4917785"/>
            <a:ext cx="21130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000" i="1" dirty="0"/>
              <a:t>From Rice &amp; </a:t>
            </a:r>
            <a:r>
              <a:rPr lang="en-US" sz="1000" i="1" dirty="0" err="1"/>
              <a:t>Schwietering</a:t>
            </a:r>
            <a:r>
              <a:rPr lang="en-US" sz="1000" i="1" dirty="0"/>
              <a:t>, 1988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13862" y="6289385"/>
            <a:ext cx="21130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000" i="1" dirty="0"/>
              <a:t>From Rice &amp; </a:t>
            </a:r>
            <a:r>
              <a:rPr lang="en-US" sz="1000" i="1" dirty="0" err="1"/>
              <a:t>Schwietering</a:t>
            </a:r>
            <a:r>
              <a:rPr lang="en-US" sz="1000" i="1" dirty="0"/>
              <a:t>, 1988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17813" y="5410200"/>
            <a:ext cx="4648200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Greenbrier </a:t>
            </a:r>
            <a:r>
              <a:rPr lang="en-US" sz="1400" dirty="0" err="1"/>
              <a:t>subcrop</a:t>
            </a:r>
            <a:r>
              <a:rPr lang="en-US" sz="1400" dirty="0"/>
              <a:t> sub parallel to Ohio River.  Some erosional remnants complicate contour mapping of interval.</a:t>
            </a:r>
          </a:p>
        </p:txBody>
      </p:sp>
    </p:spTree>
    <p:extLst>
      <p:ext uri="{BB962C8B-B14F-4D97-AF65-F5344CB8AC3E}">
        <p14:creationId xmlns:p14="http://schemas.microsoft.com/office/powerpoint/2010/main" val="7960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99158" y="5156389"/>
            <a:ext cx="429105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Most productive Lower Miss sandstone in basin.</a:t>
            </a:r>
          </a:p>
          <a:p>
            <a:endParaRPr lang="en-US" sz="1000" dirty="0"/>
          </a:p>
          <a:p>
            <a:r>
              <a:rPr lang="en-US" sz="1400" dirty="0"/>
              <a:t>Discovered in 1886.</a:t>
            </a:r>
          </a:p>
          <a:p>
            <a:endParaRPr lang="en-US" sz="1000" dirty="0"/>
          </a:p>
          <a:p>
            <a:r>
              <a:rPr lang="en-US" sz="1400" dirty="0"/>
              <a:t>Fluvial channel to distributary/delta front environment of deposition.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938" t="25577" r="47187" b="18461"/>
          <a:stretch/>
        </p:blipFill>
        <p:spPr>
          <a:xfrm>
            <a:off x="2653607" y="579784"/>
            <a:ext cx="3536878" cy="33635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9583" t="20961" r="39319" b="11843"/>
          <a:stretch/>
        </p:blipFill>
        <p:spPr>
          <a:xfrm>
            <a:off x="6509731" y="579784"/>
            <a:ext cx="3701743" cy="43326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42408" b="47257"/>
          <a:stretch/>
        </p:blipFill>
        <p:spPr>
          <a:xfrm>
            <a:off x="2653607" y="4072519"/>
            <a:ext cx="3518592" cy="25174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429570" y="-81160"/>
            <a:ext cx="465544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Strategy 2 – stratigraphic correlation</a:t>
            </a:r>
          </a:p>
          <a:p>
            <a:r>
              <a:rPr lang="en-US" b="1" dirty="0"/>
              <a:t>Mississippian – Devonian </a:t>
            </a:r>
            <a:r>
              <a:rPr lang="en-US" dirty="0"/>
              <a:t>: </a:t>
            </a:r>
            <a:r>
              <a:rPr lang="en-US" i="1" dirty="0"/>
              <a:t>Big Injun</a:t>
            </a:r>
            <a:endParaRPr lang="en-US" b="1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5108" t="13775" r="43910" b="939"/>
          <a:stretch/>
        </p:blipFill>
        <p:spPr>
          <a:xfrm>
            <a:off x="1293812" y="0"/>
            <a:ext cx="1137037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293812" y="1524000"/>
            <a:ext cx="1137036" cy="152400"/>
          </a:xfrm>
          <a:prstGeom prst="rect">
            <a:avLst/>
          </a:prstGeom>
          <a:solidFill>
            <a:srgbClr val="00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796495" y="4695451"/>
            <a:ext cx="1415772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i="1" dirty="0"/>
              <a:t>From </a:t>
            </a:r>
            <a:r>
              <a:rPr lang="en-US" sz="900" i="1" dirty="0" err="1"/>
              <a:t>Roen</a:t>
            </a:r>
            <a:r>
              <a:rPr lang="en-US" sz="900" i="1" dirty="0"/>
              <a:t> et al., 1996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19907" y="6386238"/>
            <a:ext cx="1415772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i="1" dirty="0"/>
              <a:t>From </a:t>
            </a:r>
            <a:r>
              <a:rPr lang="en-US" sz="900" i="1" dirty="0" err="1"/>
              <a:t>Roen</a:t>
            </a:r>
            <a:r>
              <a:rPr lang="en-US" sz="900" i="1" dirty="0"/>
              <a:t> et al., 1996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62670" y="3762001"/>
            <a:ext cx="1415772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i="1" dirty="0"/>
              <a:t>From </a:t>
            </a:r>
            <a:r>
              <a:rPr lang="en-US" sz="900" i="1" dirty="0" err="1"/>
              <a:t>Roen</a:t>
            </a:r>
            <a:r>
              <a:rPr lang="en-US" sz="900" i="1" dirty="0"/>
              <a:t> et al., 1996</a:t>
            </a:r>
          </a:p>
        </p:txBody>
      </p:sp>
    </p:spTree>
    <p:extLst>
      <p:ext uri="{BB962C8B-B14F-4D97-AF65-F5344CB8AC3E}">
        <p14:creationId xmlns:p14="http://schemas.microsoft.com/office/powerpoint/2010/main" val="22443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5000" t="21538" r="16875" b="10769"/>
          <a:stretch/>
        </p:blipFill>
        <p:spPr>
          <a:xfrm>
            <a:off x="2493265" y="696686"/>
            <a:ext cx="3099461" cy="40407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396794" y="5268670"/>
            <a:ext cx="8763938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First discovered in 1860.</a:t>
            </a:r>
          </a:p>
          <a:p>
            <a:endParaRPr lang="en-US" sz="1000" dirty="0"/>
          </a:p>
          <a:p>
            <a:r>
              <a:rPr lang="en-US" sz="1400" dirty="0"/>
              <a:t>Diverse depositional environments from fluvial-deltaic to shallow marine and barrier beach settings.</a:t>
            </a:r>
          </a:p>
          <a:p>
            <a:endParaRPr lang="en-US" sz="1000" dirty="0"/>
          </a:p>
          <a:p>
            <a:r>
              <a:rPr lang="en-US" sz="1400" dirty="0"/>
              <a:t>Some stacked reservoir potential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2500" t="20577" r="24479" b="48077"/>
          <a:stretch/>
        </p:blipFill>
        <p:spPr>
          <a:xfrm>
            <a:off x="7037715" y="2873310"/>
            <a:ext cx="3247697" cy="2395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42408" b="47257"/>
          <a:stretch/>
        </p:blipFill>
        <p:spPr>
          <a:xfrm>
            <a:off x="5280132" y="696687"/>
            <a:ext cx="3518592" cy="25174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429570" y="45840"/>
            <a:ext cx="465544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Strategy 2 – stratigraphic correlation</a:t>
            </a:r>
          </a:p>
          <a:p>
            <a:r>
              <a:rPr lang="en-US" b="1" dirty="0"/>
              <a:t>Mississippian – Devonian </a:t>
            </a:r>
            <a:r>
              <a:rPr lang="en-US" dirty="0"/>
              <a:t>: </a:t>
            </a:r>
            <a:r>
              <a:rPr lang="en-US" i="1" dirty="0"/>
              <a:t>Berea</a:t>
            </a:r>
            <a:endParaRPr lang="en-US" b="1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25108" t="13775" r="43910" b="939"/>
          <a:stretch/>
        </p:blipFill>
        <p:spPr>
          <a:xfrm>
            <a:off x="1293812" y="0"/>
            <a:ext cx="1137037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1259758" y="1676400"/>
            <a:ext cx="1137036" cy="76200"/>
          </a:xfrm>
          <a:prstGeom prst="rect">
            <a:avLst/>
          </a:prstGeom>
          <a:solidFill>
            <a:srgbClr val="00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958420" y="5066926"/>
            <a:ext cx="1415772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i="1" dirty="0"/>
              <a:t>From </a:t>
            </a:r>
            <a:r>
              <a:rPr lang="en-US" sz="900" i="1" dirty="0" err="1"/>
              <a:t>Roen</a:t>
            </a:r>
            <a:r>
              <a:rPr lang="en-US" sz="900" i="1" dirty="0"/>
              <a:t> et al., 1996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34420" y="3009526"/>
            <a:ext cx="1415772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i="1" dirty="0"/>
              <a:t>From </a:t>
            </a:r>
            <a:r>
              <a:rPr lang="en-US" sz="900" i="1" dirty="0" err="1"/>
              <a:t>Roen</a:t>
            </a:r>
            <a:r>
              <a:rPr lang="en-US" sz="900" i="1" dirty="0"/>
              <a:t> et al., 1996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67345" y="4295401"/>
            <a:ext cx="1415772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i="1" dirty="0"/>
              <a:t>From </a:t>
            </a:r>
            <a:r>
              <a:rPr lang="en-US" sz="900" i="1" dirty="0" err="1"/>
              <a:t>Roen</a:t>
            </a:r>
            <a:r>
              <a:rPr lang="en-US" sz="900" i="1" dirty="0"/>
              <a:t> et al., 1996</a:t>
            </a:r>
          </a:p>
        </p:txBody>
      </p:sp>
    </p:spTree>
    <p:extLst>
      <p:ext uri="{BB962C8B-B14F-4D97-AF65-F5344CB8AC3E}">
        <p14:creationId xmlns:p14="http://schemas.microsoft.com/office/powerpoint/2010/main" val="150593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34374" y="4857452"/>
            <a:ext cx="30224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First discovered in 1859.</a:t>
            </a:r>
          </a:p>
          <a:p>
            <a:endParaRPr lang="en-US" sz="800" dirty="0"/>
          </a:p>
          <a:p>
            <a:r>
              <a:rPr lang="en-US" sz="1200" dirty="0"/>
              <a:t>Fluvial-deltaic environment of deposition in Catskill delta complex.</a:t>
            </a:r>
          </a:p>
          <a:p>
            <a:endParaRPr lang="en-US" sz="800" dirty="0"/>
          </a:p>
          <a:p>
            <a:r>
              <a:rPr lang="en-US" sz="1200" dirty="0"/>
              <a:t>Sediments shed from the Acadian Orogeny.</a:t>
            </a:r>
          </a:p>
          <a:p>
            <a:endParaRPr lang="en-US" sz="800" dirty="0"/>
          </a:p>
          <a:p>
            <a:r>
              <a:rPr lang="en-US" sz="1200" dirty="0"/>
              <a:t>Multiple stacked sandstone reservoirs.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9062" t="22307" r="40104" b="16352"/>
          <a:stretch/>
        </p:blipFill>
        <p:spPr>
          <a:xfrm>
            <a:off x="2513253" y="593639"/>
            <a:ext cx="4424689" cy="25305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0730" t="22308" r="39687" b="23462"/>
          <a:stretch/>
        </p:blipFill>
        <p:spPr>
          <a:xfrm>
            <a:off x="7034373" y="593639"/>
            <a:ext cx="3022439" cy="42870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365758" y="-81160"/>
            <a:ext cx="639149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Strategy 2 – stratigraphic correlation</a:t>
            </a:r>
          </a:p>
          <a:p>
            <a:r>
              <a:rPr lang="en-US" b="1" dirty="0"/>
              <a:t>Mississippian – Devonian </a:t>
            </a:r>
            <a:r>
              <a:rPr lang="en-US" dirty="0"/>
              <a:t>: </a:t>
            </a:r>
            <a:r>
              <a:rPr lang="en-US" i="1" dirty="0"/>
              <a:t>Venango, Bradford, Elk sands</a:t>
            </a:r>
            <a:endParaRPr lang="en-US" b="1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5108" t="13775" r="43910" b="939"/>
          <a:stretch/>
        </p:blipFill>
        <p:spPr>
          <a:xfrm>
            <a:off x="1217612" y="0"/>
            <a:ext cx="1137037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1217612" y="1828800"/>
            <a:ext cx="1137036" cy="685800"/>
          </a:xfrm>
          <a:prstGeom prst="rect">
            <a:avLst/>
          </a:prstGeom>
          <a:solidFill>
            <a:srgbClr val="00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50417" t="39999" r="18749" b="3847"/>
          <a:stretch/>
        </p:blipFill>
        <p:spPr>
          <a:xfrm>
            <a:off x="2513252" y="3173865"/>
            <a:ext cx="3657359" cy="36079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8710770" y="4714501"/>
            <a:ext cx="1415772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i="1" dirty="0"/>
              <a:t>From </a:t>
            </a:r>
            <a:r>
              <a:rPr lang="en-US" sz="900" i="1" dirty="0" err="1"/>
              <a:t>Roen</a:t>
            </a:r>
            <a:r>
              <a:rPr lang="en-US" sz="900" i="1" dirty="0"/>
              <a:t> et al., 1996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05520" y="6590926"/>
            <a:ext cx="1415772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i="1" dirty="0"/>
              <a:t>From </a:t>
            </a:r>
            <a:r>
              <a:rPr lang="en-US" sz="900" i="1" dirty="0" err="1"/>
              <a:t>Roen</a:t>
            </a:r>
            <a:r>
              <a:rPr lang="en-US" sz="900" i="1" dirty="0"/>
              <a:t> et al., 1996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71895" y="2933326"/>
            <a:ext cx="1415772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i="1" dirty="0"/>
              <a:t>From </a:t>
            </a:r>
            <a:r>
              <a:rPr lang="en-US" sz="900" i="1" dirty="0" err="1"/>
              <a:t>Roen</a:t>
            </a:r>
            <a:r>
              <a:rPr lang="en-US" sz="900" i="1" dirty="0"/>
              <a:t> et al., 1996</a:t>
            </a:r>
          </a:p>
        </p:txBody>
      </p:sp>
    </p:spTree>
    <p:extLst>
      <p:ext uri="{BB962C8B-B14F-4D97-AF65-F5344CB8AC3E}">
        <p14:creationId xmlns:p14="http://schemas.microsoft.com/office/powerpoint/2010/main" val="4731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108" t="13775" r="43910" b="939"/>
          <a:stretch/>
        </p:blipFill>
        <p:spPr>
          <a:xfrm>
            <a:off x="1522412" y="722948"/>
            <a:ext cx="1137037" cy="61134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365758" y="45840"/>
            <a:ext cx="741420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Strategy 2 – stratigraphic correlation</a:t>
            </a:r>
          </a:p>
          <a:p>
            <a:r>
              <a:rPr lang="en-US" b="1" dirty="0"/>
              <a:t>Devonian - Silurian</a:t>
            </a:r>
            <a:r>
              <a:rPr lang="en-US" dirty="0"/>
              <a:t>: </a:t>
            </a:r>
            <a:r>
              <a:rPr lang="en-US" i="1" dirty="0"/>
              <a:t>(Oriskany, Salina, Newburg, Cataract Group)</a:t>
            </a:r>
            <a:endParaRPr lang="en-US" b="1" i="1" dirty="0"/>
          </a:p>
        </p:txBody>
      </p:sp>
      <p:sp>
        <p:nvSpPr>
          <p:cNvPr id="21" name="Rectangle 20"/>
          <p:cNvSpPr/>
          <p:nvPr/>
        </p:nvSpPr>
        <p:spPr>
          <a:xfrm>
            <a:off x="1522412" y="3435281"/>
            <a:ext cx="1137036" cy="1965395"/>
          </a:xfrm>
          <a:prstGeom prst="rect">
            <a:avLst/>
          </a:prstGeom>
          <a:solidFill>
            <a:srgbClr val="00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718968" y="3844118"/>
            <a:ext cx="44579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Oriskany is bound by unconformities on both top and base, so presence is spotty where thin.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Salina salt basin is centered along West Virginia panhandle.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Salina F4 salt bound on top by Salina G anhydrite (~100’ thick).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Newburg developed in southwestern WV.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Cataract Group (Clinton/Medina) is present throughout area.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746960" y="710401"/>
            <a:ext cx="7919452" cy="2985550"/>
            <a:chOff x="1170773" y="710401"/>
            <a:chExt cx="7919452" cy="2985550"/>
          </a:xfrm>
        </p:grpSpPr>
        <p:grpSp>
          <p:nvGrpSpPr>
            <p:cNvPr id="25" name="Group 24"/>
            <p:cNvGrpSpPr/>
            <p:nvPr/>
          </p:nvGrpSpPr>
          <p:grpSpPr>
            <a:xfrm>
              <a:off x="1170773" y="722948"/>
              <a:ext cx="7889006" cy="2973003"/>
              <a:chOff x="-3911096" y="-11430"/>
              <a:chExt cx="15975277" cy="7075170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3"/>
              <a:srcRect l="6775" t="15269" r="9033" b="13308"/>
              <a:stretch/>
            </p:blipFill>
            <p:spPr>
              <a:xfrm>
                <a:off x="-3333135" y="-11430"/>
                <a:ext cx="15397316" cy="7075170"/>
              </a:xfrm>
              <a:prstGeom prst="rect">
                <a:avLst/>
              </a:prstGeom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3"/>
              <a:srcRect l="375" t="15269" r="96478" b="13308"/>
              <a:stretch/>
            </p:blipFill>
            <p:spPr>
              <a:xfrm>
                <a:off x="-3911096" y="-11430"/>
                <a:ext cx="575470" cy="7075170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1454955" y="710401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734037" y="710401"/>
              <a:ext cx="356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N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693186" y="3053302"/>
            <a:ext cx="3255012" cy="3830861"/>
            <a:chOff x="1170773" y="3053301"/>
            <a:chExt cx="3255012" cy="3830861"/>
          </a:xfrm>
        </p:grpSpPr>
        <p:grpSp>
          <p:nvGrpSpPr>
            <p:cNvPr id="26" name="Group 25"/>
            <p:cNvGrpSpPr/>
            <p:nvPr/>
          </p:nvGrpSpPr>
          <p:grpSpPr>
            <a:xfrm>
              <a:off x="1170773" y="3053301"/>
              <a:ext cx="3255012" cy="3830861"/>
              <a:chOff x="1170773" y="3053301"/>
              <a:chExt cx="3255012" cy="3830861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4"/>
              <a:srcRect l="33442" t="11858" r="25820" b="3478"/>
              <a:stretch/>
            </p:blipFill>
            <p:spPr>
              <a:xfrm>
                <a:off x="1170773" y="3053301"/>
                <a:ext cx="2936970" cy="379638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grpSp>
            <p:nvGrpSpPr>
              <p:cNvPr id="43" name="Group 42"/>
              <p:cNvGrpSpPr/>
              <p:nvPr/>
            </p:nvGrpSpPr>
            <p:grpSpPr>
              <a:xfrm>
                <a:off x="2780730" y="6340363"/>
                <a:ext cx="1645055" cy="543799"/>
                <a:chOff x="3107597" y="4001854"/>
                <a:chExt cx="2155530" cy="750905"/>
              </a:xfrm>
            </p:grpSpPr>
            <p:sp>
              <p:nvSpPr>
                <p:cNvPr id="46" name="Rectangle 45"/>
                <p:cNvSpPr/>
                <p:nvPr/>
              </p:nvSpPr>
              <p:spPr>
                <a:xfrm>
                  <a:off x="3107597" y="4019690"/>
                  <a:ext cx="2047579" cy="696941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3180830" y="4096893"/>
                  <a:ext cx="93982" cy="92438"/>
                </a:xfrm>
                <a:prstGeom prst="ellipse">
                  <a:avLst/>
                </a:prstGeom>
                <a:solidFill>
                  <a:srgbClr val="FFC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3180830" y="4249654"/>
                  <a:ext cx="93982" cy="9243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3182360" y="4385411"/>
                  <a:ext cx="93982" cy="92438"/>
                </a:xfrm>
                <a:prstGeom prst="ellipse">
                  <a:avLst/>
                </a:prstGeom>
                <a:solidFill>
                  <a:srgbClr val="CC66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3180830" y="4545703"/>
                  <a:ext cx="93982" cy="92438"/>
                </a:xfrm>
                <a:prstGeom prst="ellipse">
                  <a:avLst/>
                </a:prstGeom>
                <a:solidFill>
                  <a:srgbClr val="12EEAA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3234867" y="4001854"/>
                  <a:ext cx="1535835" cy="29749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/>
                    <a:t>Oriskany– 1033 wells</a:t>
                  </a: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3221601" y="4150295"/>
                  <a:ext cx="1403508" cy="29749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/>
                    <a:t>Salina F– 825 wells</a:t>
                  </a: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3221835" y="4314563"/>
                  <a:ext cx="1514830" cy="29749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/>
                    <a:t>Newburg– 271 wells</a:t>
                  </a:r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3214789" y="4455263"/>
                  <a:ext cx="2048338" cy="29749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/>
                    <a:t>Cataract Group– 1052 wells</a:t>
                  </a:r>
                </a:p>
              </p:txBody>
            </p:sp>
          </p:grpSp>
          <p:sp>
            <p:nvSpPr>
              <p:cNvPr id="19" name="Rectangle 18"/>
              <p:cNvSpPr/>
              <p:nvPr/>
            </p:nvSpPr>
            <p:spPr>
              <a:xfrm>
                <a:off x="1170773" y="6417140"/>
                <a:ext cx="814444" cy="4199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2001120" y="6300607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571165" y="3088280"/>
              <a:ext cx="356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845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ntinental Asia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F8E20D4-3434-4DD1-9003-C2B9B485E9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World maps series, Asian continent presentation (widescreen)</Template>
  <TotalTime>0</TotalTime>
  <Words>1507</Words>
  <Application>Microsoft Office PowerPoint</Application>
  <PresentationFormat>Custom</PresentationFormat>
  <Paragraphs>262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Century Gothic</vt:lpstr>
      <vt:lpstr>Continental Asia 16x9</vt:lpstr>
      <vt:lpstr>Appalachian storage Hub (ASH) project</vt:lpstr>
      <vt:lpstr>PowerPoint Presentation</vt:lpstr>
      <vt:lpstr>ASH Project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2016-07-26T17:54:53Z</dcterms:created>
  <dcterms:modified xsi:type="dcterms:W3CDTF">2017-03-28T12:51:51Z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TC028048679991</vt:lpwstr>
  </property>
</Properties>
</file>