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6" r:id="rId4"/>
    <p:sldId id="271" r:id="rId5"/>
    <p:sldId id="278" r:id="rId6"/>
    <p:sldId id="279" r:id="rId7"/>
    <p:sldId id="280" r:id="rId8"/>
    <p:sldId id="281" r:id="rId9"/>
    <p:sldId id="282" r:id="rId10"/>
    <p:sldId id="286" r:id="rId11"/>
    <p:sldId id="300" r:id="rId12"/>
    <p:sldId id="296" r:id="rId13"/>
    <p:sldId id="287" r:id="rId14"/>
    <p:sldId id="288" r:id="rId15"/>
    <p:sldId id="289" r:id="rId16"/>
    <p:sldId id="297" r:id="rId17"/>
    <p:sldId id="290" r:id="rId18"/>
    <p:sldId id="295" r:id="rId19"/>
    <p:sldId id="283" r:id="rId20"/>
    <p:sldId id="274" r:id="rId21"/>
    <p:sldId id="275" r:id="rId22"/>
    <p:sldId id="276" r:id="rId23"/>
    <p:sldId id="277" r:id="rId24"/>
    <p:sldId id="298" r:id="rId25"/>
    <p:sldId id="299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3CF"/>
    <a:srgbClr val="F2E1CE"/>
    <a:srgbClr val="E2D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18" d="100"/>
          <a:sy n="118" d="100"/>
        </p:scale>
        <p:origin x="120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7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2719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1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162" y="1873250"/>
            <a:ext cx="10360501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0A43D-20A0-48D9-8C52-855A6572102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6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72D9B-13E6-4A65-B755-88ECAE62B05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8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A361D-E5E1-4FF2-97FF-48B5B988A2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3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AB77B-A361-4CA1-9AD4-10236BCA495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5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0AC1A-A418-4057-AA64-A7FEB680A6E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4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97005-91A4-42EB-9E91-EF32005592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9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59D67-A161-47D4-994E-D8F0671E5CB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3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9B428-4396-42B2-960C-2F01E45044F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511DF-CBC6-4B9D-A0FD-075A04B9627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36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A7CB1-BFB6-410E-9C31-90CA4B4307A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5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7813"/>
            <a:ext cx="2742486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7813"/>
            <a:ext cx="802431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32AA8-EA57-4B80-8C3B-FD899F9B45E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4E3CF">
                <a:alpha val="50000"/>
              </a:srgbClr>
            </a:gs>
            <a:gs pos="27000">
              <a:srgbClr val="F4E3C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2719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7814"/>
            <a:ext cx="1096994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A7FD86-E81A-4C2F-9762-EC6C4D85B924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80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762000"/>
            <a:ext cx="9753600" cy="304800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ppalachian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torage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(ASH) 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2" y="4419600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Jessica Pierson Moore</a:t>
            </a:r>
          </a:p>
          <a:p>
            <a:pPr algn="ctr"/>
            <a:r>
              <a:rPr lang="en-US" sz="2800" dirty="0" smtClean="0"/>
              <a:t>West Virginia Geological and Economic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0" y="5867400"/>
            <a:ext cx="243230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1143000"/>
            <a:ext cx="9753600" cy="304800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Appalachian storage Hub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4648200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MINING </a:t>
            </a:r>
          </a:p>
        </p:txBody>
      </p:sp>
    </p:spTree>
    <p:extLst>
      <p:ext uri="{BB962C8B-B14F-4D97-AF65-F5344CB8AC3E}">
        <p14:creationId xmlns:p14="http://schemas.microsoft.com/office/powerpoint/2010/main" val="10875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77" y="0"/>
            <a:ext cx="897607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77" y="0"/>
            <a:ext cx="897607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77" y="0"/>
            <a:ext cx="897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13412" y="3083678"/>
            <a:ext cx="6315500" cy="360102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12" y="1519185"/>
            <a:ext cx="4386409" cy="303466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29" y="1227176"/>
            <a:ext cx="4046220" cy="303466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4612" y="193623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PPG Industries--Natrium, WV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0638" y="2049723"/>
            <a:ext cx="4708734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Cavern </a:t>
            </a:r>
            <a:r>
              <a:rPr lang="en-US" dirty="0"/>
              <a:t>Maps and </a:t>
            </a:r>
            <a:r>
              <a:rPr lang="en-US" dirty="0" smtClean="0"/>
              <a:t>Analyses</a:t>
            </a:r>
          </a:p>
          <a:p>
            <a:r>
              <a:rPr lang="en-US" dirty="0" smtClean="0"/>
              <a:t>4</a:t>
            </a:r>
            <a:r>
              <a:rPr lang="en-US" dirty="0"/>
              <a:t>” diameter core</a:t>
            </a:r>
          </a:p>
          <a:p>
            <a:r>
              <a:rPr lang="en-US" dirty="0"/>
              <a:t>C</a:t>
            </a:r>
            <a:r>
              <a:rPr lang="en-US" dirty="0" smtClean="0"/>
              <a:t>hemical </a:t>
            </a:r>
            <a:r>
              <a:rPr lang="en-US" dirty="0"/>
              <a:t>analyses and maps from UIC permit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560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12" y="1752600"/>
            <a:ext cx="6265332" cy="378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6812" y="3276600"/>
            <a:ext cx="4470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0812" y="427038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Bens Run Salt Brine Caverns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457200"/>
            <a:ext cx="9753600" cy="304800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Appalachian storage Hub PROJECT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4648200"/>
            <a:ext cx="7848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MINED ROCK CAVERNS</a:t>
            </a:r>
          </a:p>
        </p:txBody>
      </p:sp>
    </p:spTree>
    <p:extLst>
      <p:ext uri="{BB962C8B-B14F-4D97-AF65-F5344CB8AC3E}">
        <p14:creationId xmlns:p14="http://schemas.microsoft.com/office/powerpoint/2010/main" val="6042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612" y="129588"/>
            <a:ext cx="8125292" cy="2994159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8" t="1112"/>
          <a:stretch/>
        </p:blipFill>
        <p:spPr>
          <a:xfrm>
            <a:off x="8330731" y="3196364"/>
            <a:ext cx="2934018" cy="34472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98612" y="305578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Wynn, 2003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1612" y="6397405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Wynn, 2003</a:t>
            </a:r>
          </a:p>
        </p:txBody>
      </p:sp>
      <p:pic>
        <p:nvPicPr>
          <p:cNvPr id="11" name="Picture 2" descr="WynnETD.pdf (SECURED) - Adobe Reade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2" y="2438400"/>
            <a:ext cx="5180012" cy="429834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0">
              <a:srgbClr val="F4E3CF">
                <a:alpha val="50000"/>
              </a:srgbClr>
            </a:gs>
            <a:gs pos="27000">
              <a:srgbClr val="F4E3C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Wynn 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33688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Wynn 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Wynn 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Wynn C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Wynn C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Wynn C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Wynn C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Wynn C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Wynn C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Wynn C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5000" r="8824" b="25000"/>
          <a:stretch>
            <a:fillRect/>
          </a:stretch>
        </p:blipFill>
        <p:spPr bwMode="auto">
          <a:xfrm>
            <a:off x="2817813" y="15240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Wynn C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447800"/>
            <a:ext cx="6765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Box 1"/>
          <p:cNvSpPr txBox="1">
            <a:spLocks noChangeArrowheads="1"/>
          </p:cNvSpPr>
          <p:nvPr/>
        </p:nvSpPr>
        <p:spPr bwMode="auto">
          <a:xfrm>
            <a:off x="9752012" y="6019801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Wynn, 2003</a:t>
            </a:r>
          </a:p>
        </p:txBody>
      </p:sp>
      <p:pic>
        <p:nvPicPr>
          <p:cNvPr id="22544" name="Picture 15" descr="WynnETD.pdf (SECURED) - Adobe Reader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54698" r="35361" b="23505"/>
          <a:stretch>
            <a:fillRect/>
          </a:stretch>
        </p:blipFill>
        <p:spPr bwMode="auto">
          <a:xfrm>
            <a:off x="6780212" y="4891088"/>
            <a:ext cx="25463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012" y="452646"/>
            <a:ext cx="10124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CARBONATE RESERVOIR HETEROGENEITY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1143000"/>
            <a:ext cx="9753600" cy="304800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Appalachian storage Hub project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4648200"/>
            <a:ext cx="92964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DEPLETED GAS RESERVOIRS</a:t>
            </a:r>
          </a:p>
        </p:txBody>
      </p:sp>
    </p:spTree>
    <p:extLst>
      <p:ext uri="{BB962C8B-B14F-4D97-AF65-F5344CB8AC3E}">
        <p14:creationId xmlns:p14="http://schemas.microsoft.com/office/powerpoint/2010/main" val="3258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31750"/>
            <a:ext cx="97536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Berea to Keener Interval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 conventional drillers’ targets such as the “Big Injun”, “Squaw”, and “Weir” sands</a:t>
            </a:r>
          </a:p>
          <a:p>
            <a:r>
              <a:rPr lang="en-US" dirty="0" smtClean="0"/>
              <a:t>Many small fields within the larger, regional trends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4446" r="4407" b="4444"/>
          <a:stretch/>
        </p:blipFill>
        <p:spPr>
          <a:xfrm>
            <a:off x="7008812" y="939800"/>
            <a:ext cx="4572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9753600" cy="1325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Devonian Sandstone Interval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Historical drilling targets in northern WV and SW PA</a:t>
            </a:r>
            <a:endParaRPr lang="en-US" dirty="0"/>
          </a:p>
          <a:p>
            <a:r>
              <a:rPr lang="en-US" dirty="0" smtClean="0"/>
              <a:t>Sand bodies become more discontinuous to west </a:t>
            </a:r>
          </a:p>
          <a:p>
            <a:r>
              <a:rPr lang="en-US" dirty="0" smtClean="0"/>
              <a:t>Shales replace </a:t>
            </a:r>
            <a:r>
              <a:rPr lang="en-US" dirty="0" err="1" smtClean="0"/>
              <a:t>siliciclastics</a:t>
            </a:r>
            <a:r>
              <a:rPr lang="en-US" dirty="0" smtClean="0"/>
              <a:t> to west and south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4445" r="3507" b="4445"/>
          <a:stretch/>
        </p:blipFill>
        <p:spPr>
          <a:xfrm>
            <a:off x="7161212" y="914400"/>
            <a:ext cx="463890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construction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Flexible, iterative process </a:t>
            </a:r>
            <a:r>
              <a:rPr lang="en-US" sz="2800" dirty="0" smtClean="0"/>
              <a:t>that can be modified depending on project needs</a:t>
            </a:r>
          </a:p>
          <a:p>
            <a:r>
              <a:rPr lang="en-US" sz="2800" dirty="0" smtClean="0"/>
              <a:t>Uses format and template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derived from previous work</a:t>
            </a:r>
          </a:p>
          <a:p>
            <a:r>
              <a:rPr lang="en-US" sz="2800" dirty="0" smtClean="0"/>
              <a:t>Database will be built to ensure maximum efficiency of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technology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transfer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205581"/>
            <a:ext cx="9753600" cy="1325562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Oriskany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Sandstone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pools/fields </a:t>
            </a:r>
            <a:r>
              <a:rPr lang="en-US" dirty="0" smtClean="0"/>
              <a:t>demonstrate excellent porosity and permeability</a:t>
            </a:r>
          </a:p>
          <a:p>
            <a:r>
              <a:rPr lang="en-US" dirty="0" smtClean="0"/>
              <a:t>Variable reservoir composition and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Becomes highly fractured to east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4445" r="4757" b="4445"/>
          <a:stretch/>
        </p:blipFill>
        <p:spPr>
          <a:xfrm>
            <a:off x="7161212" y="685800"/>
            <a:ext cx="456753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291147"/>
            <a:ext cx="9753600" cy="1325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Tuscarora to Clinton Interval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Excellent production history in </a:t>
            </a:r>
            <a:r>
              <a:rPr lang="en-US" dirty="0" smtClean="0"/>
              <a:t>Ohio</a:t>
            </a:r>
          </a:p>
          <a:p>
            <a:r>
              <a:rPr lang="en-US" dirty="0" smtClean="0"/>
              <a:t>Deeper, and </a:t>
            </a:r>
            <a:r>
              <a:rPr lang="en-US" dirty="0" smtClean="0"/>
              <a:t>less frequently </a:t>
            </a:r>
            <a:r>
              <a:rPr lang="en-US" dirty="0" smtClean="0"/>
              <a:t>targeted,  </a:t>
            </a:r>
            <a:r>
              <a:rPr lang="en-US" dirty="0" smtClean="0"/>
              <a:t>in eastern portions of the </a:t>
            </a:r>
            <a:r>
              <a:rPr lang="en-US" dirty="0" smtClean="0"/>
              <a:t>basin</a:t>
            </a:r>
          </a:p>
          <a:p>
            <a:r>
              <a:rPr lang="en-US" dirty="0" smtClean="0"/>
              <a:t>Food-grade CO</a:t>
            </a:r>
            <a:r>
              <a:rPr lang="en-US" baseline="-25000" dirty="0" smtClean="0"/>
              <a:t>2</a:t>
            </a:r>
            <a:r>
              <a:rPr lang="en-US" dirty="0" smtClean="0"/>
              <a:t> produced from Indian Creek field (Kanawha County, WV)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4445" r="4934" b="4445"/>
          <a:stretch/>
        </p:blipFill>
        <p:spPr>
          <a:xfrm>
            <a:off x="7161212" y="996315"/>
            <a:ext cx="456754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construction has begun, and database will continue to be populated as project moves forward</a:t>
            </a:r>
          </a:p>
          <a:p>
            <a:r>
              <a:rPr lang="en-US" dirty="0" smtClean="0"/>
              <a:t>Robust legacy dataset available</a:t>
            </a:r>
          </a:p>
          <a:p>
            <a:r>
              <a:rPr lang="en-US" dirty="0" smtClean="0"/>
              <a:t>Variable geographic footprint</a:t>
            </a:r>
          </a:p>
          <a:p>
            <a:r>
              <a:rPr lang="en-US" dirty="0" smtClean="0"/>
              <a:t>Variable lithologic character within and between reservoirs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1143000"/>
            <a:ext cx="9753600" cy="304800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24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612" y="-2758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FTP/Dropbox Site</a:t>
            </a:r>
          </a:p>
        </p:txBody>
      </p:sp>
      <p:pic>
        <p:nvPicPr>
          <p:cNvPr id="2" name="Picture 1" descr="UticaFTP@gisonline.wvgs.wvnet.edu - FileZilla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12" y="1447800"/>
            <a:ext cx="6877050" cy="506053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7199313" y="2486747"/>
            <a:ext cx="60959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7012" y="1752600"/>
            <a:ext cx="4625974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Researchers will submit information as it is gathered/interpreted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Each </a:t>
            </a:r>
            <a:r>
              <a:rPr lang="en-US" sz="2800" dirty="0"/>
              <a:t>folder organized by </a:t>
            </a:r>
            <a:r>
              <a:rPr lang="en-US" sz="2800" dirty="0" smtClean="0"/>
              <a:t>state</a:t>
            </a:r>
            <a:endParaRPr lang="en-US" sz="2800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inked </a:t>
            </a:r>
            <a:r>
              <a:rPr lang="en-US" sz="2800" dirty="0"/>
              <a:t>to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online searchable database</a:t>
            </a:r>
          </a:p>
        </p:txBody>
      </p:sp>
    </p:spTree>
    <p:extLst>
      <p:ext uri="{BB962C8B-B14F-4D97-AF65-F5344CB8AC3E}">
        <p14:creationId xmlns:p14="http://schemas.microsoft.com/office/powerpoint/2010/main" val="18623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-304800"/>
            <a:ext cx="9753600" cy="1325562"/>
          </a:xfrm>
        </p:spPr>
        <p:txBody>
          <a:bodyPr/>
          <a:lstStyle/>
          <a:p>
            <a:r>
              <a:rPr lang="en-US" dirty="0" smtClean="0"/>
              <a:t>Well File Document Search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2" y="1020762"/>
            <a:ext cx="9783935" cy="5648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4625" y="2514600"/>
            <a:ext cx="5029199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800" dirty="0"/>
              <a:t>Linked to root file on FTP server</a:t>
            </a:r>
          </a:p>
          <a:p>
            <a:pPr marL="4572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</a:pPr>
            <a:endParaRPr lang="en-US" sz="2800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800" dirty="0"/>
              <a:t>Creates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customized searches </a:t>
            </a:r>
            <a:r>
              <a:rPr lang="en-US" sz="2800" dirty="0"/>
              <a:t>on multiple criteria</a:t>
            </a:r>
          </a:p>
        </p:txBody>
      </p:sp>
    </p:spTree>
    <p:extLst>
      <p:ext uri="{BB962C8B-B14F-4D97-AF65-F5344CB8AC3E}">
        <p14:creationId xmlns:p14="http://schemas.microsoft.com/office/powerpoint/2010/main" val="11778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-304800"/>
            <a:ext cx="9753600" cy="1325562"/>
          </a:xfrm>
        </p:spPr>
        <p:txBody>
          <a:bodyPr/>
          <a:lstStyle/>
          <a:p>
            <a:r>
              <a:rPr lang="en-US" dirty="0" smtClean="0"/>
              <a:t>Legacy Projects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12" y="1219200"/>
            <a:ext cx="9774014" cy="4772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2664" y="6161754"/>
            <a:ext cx="575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http://www.wvgs.wvnet.edu/atg/ProjectInfo.aspx</a:t>
            </a:r>
          </a:p>
        </p:txBody>
      </p:sp>
    </p:spTree>
    <p:extLst>
      <p:ext uri="{BB962C8B-B14F-4D97-AF65-F5344CB8AC3E}">
        <p14:creationId xmlns:p14="http://schemas.microsoft.com/office/powerpoint/2010/main" val="14603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-304800"/>
            <a:ext cx="9753600" cy="1325562"/>
          </a:xfrm>
        </p:spPr>
        <p:txBody>
          <a:bodyPr/>
          <a:lstStyle/>
          <a:p>
            <a:r>
              <a:rPr lang="en-US" dirty="0" smtClean="0"/>
              <a:t>Legacy Projects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212" y="3962400"/>
            <a:ext cx="4038600" cy="2895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213" y="762000"/>
            <a:ext cx="4038599" cy="3048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65" r="12842"/>
          <a:stretch/>
        </p:blipFill>
        <p:spPr>
          <a:xfrm>
            <a:off x="270371" y="1143000"/>
            <a:ext cx="5371351" cy="3581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0412" y="6488668"/>
            <a:ext cx="477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http://www.rpsea.org/projects/11122-73/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337" y="3798037"/>
            <a:ext cx="4626472" cy="2643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0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359187"/>
            <a:ext cx="9753600" cy="1325562"/>
          </a:xfrm>
        </p:spPr>
        <p:txBody>
          <a:bodyPr/>
          <a:lstStyle/>
          <a:p>
            <a:r>
              <a:rPr lang="en-US" dirty="0" smtClean="0"/>
              <a:t>Legacy Projects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1059" y="1468937"/>
            <a:ext cx="4708734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Midwest Regional Carbon Sequestration </a:t>
            </a:r>
            <a:r>
              <a:rPr lang="en-US" dirty="0" smtClean="0"/>
              <a:t>Partnership (MRCSP)</a:t>
            </a:r>
            <a:endParaRPr lang="en-US" dirty="0" smtClean="0"/>
          </a:p>
          <a:p>
            <a:r>
              <a:rPr lang="en-US" dirty="0" smtClean="0"/>
              <a:t>Ongoing, collaborative research encompassing a ten-state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Project managed by Battelle Memorial Laboratory</a:t>
            </a:r>
            <a:endParaRPr lang="en-US" dirty="0" smtClean="0"/>
          </a:p>
          <a:p>
            <a:r>
              <a:rPr lang="en-US" dirty="0" smtClean="0"/>
              <a:t>Includes detailed reservoir data and regional cross-sections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08733" y="914400"/>
            <a:ext cx="7361237" cy="5962650"/>
            <a:chOff x="609600" y="367145"/>
            <a:chExt cx="7290548" cy="56336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367145"/>
              <a:ext cx="7290548" cy="56336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9258" y="1030498"/>
              <a:ext cx="1553307" cy="11147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54692" y="1587852"/>
              <a:ext cx="783291" cy="946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6858" tIns="6858" rIns="6858" bIns="6858" rtlCol="0">
              <a:spAutoFit/>
            </a:bodyPr>
            <a:lstStyle/>
            <a:p>
              <a:r>
                <a:rPr lang="en-US" sz="525" i="1" dirty="0">
                  <a:latin typeface="Adobe Song Std L" pitchFamily="18" charset="-128"/>
                  <a:ea typeface="Adobe Song Std L" pitchFamily="18" charset="-128"/>
                </a:rPr>
                <a:t>The United States of America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7081" y="1595639"/>
              <a:ext cx="367613" cy="198516"/>
            </a:xfrm>
            <a:prstGeom prst="rect">
              <a:avLst/>
            </a:prstGeom>
            <a:noFill/>
          </p:spPr>
          <p:txBody>
            <a:bodyPr wrap="square" lIns="6858" tIns="6858" rIns="6858" bIns="6858" rtlCol="0">
              <a:spAutoFit/>
            </a:bodyPr>
            <a:lstStyle/>
            <a:p>
              <a:pPr algn="r"/>
              <a:r>
                <a:rPr lang="en-US" sz="600" dirty="0">
                  <a:latin typeface="Adobe Song Std L" pitchFamily="18" charset="-128"/>
                  <a:ea typeface="Adobe Song Std L" pitchFamily="18" charset="-128"/>
                </a:rPr>
                <a:t>MRCSP Study Area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95176" y="1602222"/>
              <a:ext cx="117389" cy="926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1038" y="457200"/>
              <a:ext cx="1850483" cy="6466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3901932">
              <a:off x="1556750" y="4393248"/>
              <a:ext cx="738554" cy="26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" tIns="6858" rIns="6858" bIns="6858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bg1">
                      <a:lumMod val="50000"/>
                    </a:schemeClr>
                  </a:solidFill>
                </a:rPr>
                <a:t>MRCSP </a:t>
              </a:r>
            </a:p>
            <a:p>
              <a:pPr algn="ctr"/>
              <a:r>
                <a:rPr lang="en-US" sz="825" dirty="0">
                  <a:solidFill>
                    <a:schemeClr val="bg1">
                      <a:lumMod val="50000"/>
                    </a:schemeClr>
                  </a:solidFill>
                </a:rPr>
                <a:t>Western Extent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4212" y="3640637"/>
            <a:ext cx="5182307" cy="3149194"/>
            <a:chOff x="222955" y="612474"/>
            <a:chExt cx="5182307" cy="3149194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222955" y="612474"/>
              <a:ext cx="5181062" cy="3149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60740" y="682740"/>
              <a:ext cx="5144522" cy="2907534"/>
              <a:chOff x="222947" y="772783"/>
              <a:chExt cx="5144522" cy="2907534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087" y="1198635"/>
                <a:ext cx="4812382" cy="2481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54500" y="772783"/>
                <a:ext cx="38203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Fields Data Attributes</a:t>
                </a:r>
                <a:endParaRPr lang="en-US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2947" y="2571377"/>
                <a:ext cx="550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%</a:t>
                </a:r>
                <a:endParaRPr lang="en-US" b="1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0237394" y="1713144"/>
            <a:ext cx="1617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http://www.mrcsp.org/</a:t>
            </a:r>
          </a:p>
        </p:txBody>
      </p:sp>
    </p:spTree>
    <p:extLst>
      <p:ext uri="{BB962C8B-B14F-4D97-AF65-F5344CB8AC3E}">
        <p14:creationId xmlns:p14="http://schemas.microsoft.com/office/powerpoint/2010/main" val="14635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021"/>
          <a:stretch/>
        </p:blipFill>
        <p:spPr>
          <a:xfrm>
            <a:off x="2317307" y="228600"/>
            <a:ext cx="7891905" cy="6477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4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04211" y="3581401"/>
            <a:ext cx="85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Multiple 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61" y="0"/>
            <a:ext cx="5872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354</Words>
  <Application>Microsoft Office PowerPoint</Application>
  <PresentationFormat>Custom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Adobe Song Std L</vt:lpstr>
      <vt:lpstr>Arial</vt:lpstr>
      <vt:lpstr>Century Gothic</vt:lpstr>
      <vt:lpstr>Wingdings</vt:lpstr>
      <vt:lpstr>Continental Asia 16x9</vt:lpstr>
      <vt:lpstr>Orbit</vt:lpstr>
      <vt:lpstr>Appalachian storage Hub (ASH) project</vt:lpstr>
      <vt:lpstr>Database construction</vt:lpstr>
      <vt:lpstr>FTP/Dropbox Site</vt:lpstr>
      <vt:lpstr>Well File Document Search</vt:lpstr>
      <vt:lpstr>Legacy Projects</vt:lpstr>
      <vt:lpstr>Legacy Projects</vt:lpstr>
      <vt:lpstr>Legacy Projects</vt:lpstr>
      <vt:lpstr>PowerPoint Presentation</vt:lpstr>
      <vt:lpstr>PowerPoint Presentation</vt:lpstr>
      <vt:lpstr>Appalachian storage Hub</vt:lpstr>
      <vt:lpstr>PowerPoint Presentation</vt:lpstr>
      <vt:lpstr>PowerPoint Presentation</vt:lpstr>
      <vt:lpstr>PowerPoint Presentation</vt:lpstr>
      <vt:lpstr>Appalachian storage Hub PROJECT</vt:lpstr>
      <vt:lpstr>PowerPoint Presentation</vt:lpstr>
      <vt:lpstr>PowerPoint Presentation</vt:lpstr>
      <vt:lpstr>Appalachian storage Hub project</vt:lpstr>
      <vt:lpstr>Berea to Keener Interval</vt:lpstr>
      <vt:lpstr>Devonian Sandstone Interval </vt:lpstr>
      <vt:lpstr>Oriskany Sandstone</vt:lpstr>
      <vt:lpstr>Tuscarora to Clinton Interval</vt:lpstr>
      <vt:lpstr>SUMMARY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2016-07-26T17:54:53Z</dcterms:created>
  <dcterms:modified xsi:type="dcterms:W3CDTF">2016-08-16T15:09:26Z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