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6"/>
  </p:notesMasterIdLst>
  <p:handoutMasterIdLst>
    <p:handoutMasterId r:id="rId17"/>
  </p:handoutMasterIdLst>
  <p:sldIdLst>
    <p:sldId id="256" r:id="rId3"/>
    <p:sldId id="277" r:id="rId4"/>
    <p:sldId id="282" r:id="rId5"/>
    <p:sldId id="294" r:id="rId6"/>
    <p:sldId id="298" r:id="rId7"/>
    <p:sldId id="302" r:id="rId8"/>
    <p:sldId id="301" r:id="rId9"/>
    <p:sldId id="299" r:id="rId10"/>
    <p:sldId id="295" r:id="rId11"/>
    <p:sldId id="292" r:id="rId12"/>
    <p:sldId id="300" r:id="rId13"/>
    <p:sldId id="296" r:id="rId14"/>
    <p:sldId id="293" r:id="rId15"/>
  </p:sldIdLst>
  <p:sldSz cx="12188825"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5406"/>
    <a:srgbClr val="F4E3CF"/>
    <a:srgbClr val="F2E1CE"/>
    <a:srgbClr val="E2D2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8" autoAdjust="0"/>
    <p:restoredTop sz="68742" autoAdjust="0"/>
  </p:normalViewPr>
  <p:slideViewPr>
    <p:cSldViewPr>
      <p:cViewPr varScale="1">
        <p:scale>
          <a:sx n="72" d="100"/>
          <a:sy n="72" d="100"/>
        </p:scale>
        <p:origin x="1440" y="54"/>
      </p:cViewPr>
      <p:guideLst>
        <p:guide pos="3839"/>
        <p:guide orient="horz" pos="2160"/>
      </p:guideLst>
    </p:cSldViewPr>
  </p:slideViewPr>
  <p:notesTextViewPr>
    <p:cViewPr>
      <p:scale>
        <a:sx n="3" d="2"/>
        <a:sy n="3" d="2"/>
      </p:scale>
      <p:origin x="0" y="0"/>
    </p:cViewPr>
  </p:notesTextViewPr>
  <p:sorterViewPr>
    <p:cViewPr varScale="1">
      <p:scale>
        <a:sx n="100" d="100"/>
        <a:sy n="100" d="100"/>
      </p:scale>
      <p:origin x="0" y="0"/>
    </p:cViewPr>
  </p:sorterViewPr>
  <p:notesViewPr>
    <p:cSldViewPr>
      <p:cViewPr varScale="1">
        <p:scale>
          <a:sx n="81" d="100"/>
          <a:sy n="81" d="100"/>
        </p:scale>
        <p:origin x="3894"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r>
              <a:rPr lang="en-US" sz="900" i="1"/>
              <a:t>3/14/2017</a:t>
            </a:r>
            <a:endParaRPr sz="900" i="1"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r>
              <a:rPr lang="en-US" sz="1000" dirty="0"/>
              <a:t>Appalachian Storage Hub (ASH) Project</a:t>
            </a:r>
            <a:endParaRPr sz="1000"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446DCAE-1661-43FF-8A44-43DAFDC1FD90}" type="slidenum">
              <a:rPr/>
              <a:t>‹#›</a:t>
            </a:fld>
            <a:endParaRPr/>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r>
              <a:rPr lang="en-US"/>
              <a:t>3/14/2017</a:t>
            </a:r>
            <a:endParaRPr/>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9C971FF-EF28-4195-A575-329446EFAA55}" type="slidenum">
              <a:rPr/>
              <a:t>‹#›</a:t>
            </a:fld>
            <a:endParaRPr/>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it’s a pleasure</a:t>
            </a:r>
            <a:r>
              <a:rPr lang="en-US" baseline="0" dirty="0"/>
              <a:t> to be here.</a:t>
            </a:r>
            <a:endParaRPr lang="en-US" dirty="0"/>
          </a:p>
        </p:txBody>
      </p:sp>
      <p:sp>
        <p:nvSpPr>
          <p:cNvPr id="4" name="Date Placeholder 3"/>
          <p:cNvSpPr>
            <a:spLocks noGrp="1"/>
          </p:cNvSpPr>
          <p:nvPr>
            <p:ph type="dt" idx="10"/>
          </p:nvPr>
        </p:nvSpPr>
        <p:spPr/>
        <p:txBody>
          <a:bodyPr/>
          <a:lstStyle/>
          <a:p>
            <a:r>
              <a:rPr lang="en-US"/>
              <a:t>3/14/2017</a:t>
            </a:r>
          </a:p>
        </p:txBody>
      </p:sp>
      <p:sp>
        <p:nvSpPr>
          <p:cNvPr id="5" name="Slide Number Placeholder 4"/>
          <p:cNvSpPr>
            <a:spLocks noGrp="1"/>
          </p:cNvSpPr>
          <p:nvPr>
            <p:ph type="sldNum" sz="quarter" idx="11"/>
          </p:nvPr>
        </p:nvSpPr>
        <p:spPr/>
        <p:txBody>
          <a:bodyPr/>
          <a:lstStyle/>
          <a:p>
            <a:fld id="{69C971FF-EF28-4195-A575-329446EFAA55}" type="slidenum">
              <a:rPr lang="en-US" smtClean="0"/>
              <a:t>1</a:t>
            </a:fld>
            <a:endParaRPr lang="en-US"/>
          </a:p>
        </p:txBody>
      </p:sp>
    </p:spTree>
    <p:extLst>
      <p:ext uri="{BB962C8B-B14F-4D97-AF65-F5344CB8AC3E}">
        <p14:creationId xmlns:p14="http://schemas.microsoft.com/office/powerpoint/2010/main" val="24599626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recall that</a:t>
            </a:r>
            <a:r>
              <a:rPr lang="en-US" baseline="0" dirty="0"/>
              <a:t> the Oriskany is a r</a:t>
            </a:r>
            <a:r>
              <a:rPr lang="en-US" dirty="0"/>
              <a:t>egionally extensive sandstone that correlates across the Appalachian basin,</a:t>
            </a:r>
            <a:r>
              <a:rPr lang="en-US" baseline="0" dirty="0"/>
              <a:t> and that in our area of interest, the unit has produced hydrocarbons through multiple processes (what we call ‘plays’).</a:t>
            </a:r>
          </a:p>
          <a:p>
            <a:endParaRPr lang="en-US" dirty="0"/>
          </a:p>
          <a:p>
            <a:r>
              <a:rPr lang="en-US" dirty="0">
                <a:solidFill>
                  <a:schemeClr val="accent4">
                    <a:lumMod val="75000"/>
                  </a:schemeClr>
                </a:solidFill>
              </a:rPr>
              <a:t>Specifically, the DOP</a:t>
            </a:r>
            <a:r>
              <a:rPr lang="en-US" dirty="0"/>
              <a:t>, </a:t>
            </a:r>
            <a:r>
              <a:rPr lang="en-US" dirty="0">
                <a:solidFill>
                  <a:schemeClr val="accent4">
                    <a:lumMod val="75000"/>
                  </a:schemeClr>
                </a:solidFill>
              </a:rPr>
              <a:t>DOC</a:t>
            </a:r>
            <a:r>
              <a:rPr lang="en-US" dirty="0"/>
              <a:t> and </a:t>
            </a:r>
            <a:r>
              <a:rPr lang="en-US" dirty="0">
                <a:solidFill>
                  <a:schemeClr val="accent4">
                    <a:lumMod val="75000"/>
                  </a:schemeClr>
                </a:solidFill>
              </a:rPr>
              <a:t>DHO</a:t>
            </a:r>
            <a:r>
              <a:rPr lang="en-US" dirty="0"/>
              <a:t> Oriskany plays are relevant to our area of interest, and the legacy</a:t>
            </a:r>
            <a:r>
              <a:rPr lang="en-US" baseline="0" dirty="0"/>
              <a:t> core data from Beaver County is associated with the combination traps (DOC) play.</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10</a:t>
            </a:fld>
            <a:endParaRPr lang="en-US"/>
          </a:p>
        </p:txBody>
      </p:sp>
      <p:sp>
        <p:nvSpPr>
          <p:cNvPr id="5" name="Date Placeholder 4"/>
          <p:cNvSpPr>
            <a:spLocks noGrp="1"/>
          </p:cNvSpPr>
          <p:nvPr>
            <p:ph type="dt" idx="11"/>
          </p:nvPr>
        </p:nvSpPr>
        <p:spPr/>
        <p:txBody>
          <a:bodyPr/>
          <a:lstStyle/>
          <a:p>
            <a:r>
              <a:rPr lang="en-US"/>
              <a:t>3/14/2017</a:t>
            </a:r>
          </a:p>
        </p:txBody>
      </p:sp>
    </p:spTree>
    <p:extLst>
      <p:ext uri="{BB962C8B-B14F-4D97-AF65-F5344CB8AC3E}">
        <p14:creationId xmlns:p14="http://schemas.microsoft.com/office/powerpoint/2010/main" val="15812096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photo of the</a:t>
            </a:r>
            <a:r>
              <a:rPr lang="en-US" baseline="0" dirty="0"/>
              <a:t> section of Oriskany core from which multiple samples were taken for porosity and permeability analyses.</a:t>
            </a:r>
          </a:p>
          <a:p>
            <a:endParaRPr lang="en-US" baseline="0" dirty="0"/>
          </a:p>
          <a:p>
            <a:r>
              <a:rPr lang="en-US" baseline="0" dirty="0"/>
              <a:t>On the right, we show mercury injection capillary pressure (MICP) test results for the Oriskany sample taken from 5,404 ft.  Porosity is 7.9 percent, and permeability is 8.35 millidarcies (in other words, pretty good for the Oriskany Ss).</a:t>
            </a:r>
          </a:p>
          <a:p>
            <a:endParaRPr lang="en-US" baseline="0" dirty="0"/>
          </a:p>
          <a:p>
            <a:r>
              <a:rPr lang="en-US" baseline="0" dirty="0"/>
              <a:t>The shape of this curve denotes well sorted pore throats, meaning that the void spaces in this sandstone are well-connected, and allow fluids to move through them pretty readily.</a:t>
            </a:r>
          </a:p>
          <a:p>
            <a:endParaRPr lang="en-US" baseline="0" dirty="0"/>
          </a:p>
          <a:p>
            <a:endParaRPr lang="en-US" dirty="0"/>
          </a:p>
        </p:txBody>
      </p:sp>
      <p:sp>
        <p:nvSpPr>
          <p:cNvPr id="4" name="Date Placeholder 3"/>
          <p:cNvSpPr>
            <a:spLocks noGrp="1"/>
          </p:cNvSpPr>
          <p:nvPr>
            <p:ph type="dt" idx="10"/>
          </p:nvPr>
        </p:nvSpPr>
        <p:spPr/>
        <p:txBody>
          <a:bodyPr/>
          <a:lstStyle/>
          <a:p>
            <a:r>
              <a:rPr lang="en-US"/>
              <a:t>3/14/2017</a:t>
            </a:r>
          </a:p>
        </p:txBody>
      </p:sp>
      <p:sp>
        <p:nvSpPr>
          <p:cNvPr id="5" name="Slide Number Placeholder 4"/>
          <p:cNvSpPr>
            <a:spLocks noGrp="1"/>
          </p:cNvSpPr>
          <p:nvPr>
            <p:ph type="sldNum" sz="quarter" idx="11"/>
          </p:nvPr>
        </p:nvSpPr>
        <p:spPr/>
        <p:txBody>
          <a:bodyPr/>
          <a:lstStyle/>
          <a:p>
            <a:fld id="{69C971FF-EF28-4195-A575-329446EFAA55}" type="slidenum">
              <a:rPr lang="en-US" smtClean="0"/>
              <a:t>11</a:t>
            </a:fld>
            <a:endParaRPr lang="en-US"/>
          </a:p>
        </p:txBody>
      </p:sp>
    </p:spTree>
    <p:extLst>
      <p:ext uri="{BB962C8B-B14F-4D97-AF65-F5344CB8AC3E}">
        <p14:creationId xmlns:p14="http://schemas.microsoft.com/office/powerpoint/2010/main" val="13537140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far as the Rose Run/</a:t>
            </a:r>
            <a:r>
              <a:rPr lang="en-US" dirty="0" err="1"/>
              <a:t>Gatesburg</a:t>
            </a:r>
            <a:r>
              <a:rPr lang="en-US" baseline="0" dirty="0"/>
              <a:t> sandstones go, the research team has a good bit of legacy data describing these Cambrian-age rocks – including the 1993 Rose Run study by Ron Riley and others and a Masters thesis that generated several Rose Run thin sections that the research team will be revisiting.</a:t>
            </a:r>
          </a:p>
          <a:p>
            <a:endParaRPr lang="en-US" baseline="0" dirty="0"/>
          </a:p>
          <a:p>
            <a:r>
              <a:rPr lang="en-US" dirty="0"/>
              <a:t>This graphic includes</a:t>
            </a:r>
            <a:r>
              <a:rPr lang="en-US" baseline="0" dirty="0"/>
              <a:t> two </a:t>
            </a:r>
            <a:r>
              <a:rPr lang="en-US" dirty="0"/>
              <a:t>photomicrographs of the Rose Run Ss from</a:t>
            </a:r>
            <a:r>
              <a:rPr lang="en-US" baseline="0" dirty="0"/>
              <a:t> the </a:t>
            </a:r>
            <a:r>
              <a:rPr lang="en-US" baseline="0" dirty="0" err="1"/>
              <a:t>Chuks</a:t>
            </a:r>
            <a:r>
              <a:rPr lang="en-US" baseline="0" dirty="0"/>
              <a:t> Masters thesis:</a:t>
            </a:r>
          </a:p>
          <a:p>
            <a:endParaRPr lang="en-US" dirty="0"/>
          </a:p>
          <a:p>
            <a:pPr marL="232943" indent="-232943">
              <a:buAutoNum type="alphaLcParenR"/>
            </a:pPr>
            <a:r>
              <a:rPr lang="en-US" dirty="0"/>
              <a:t>calcareous quartz arenite showing carbonate cement (CC),</a:t>
            </a:r>
            <a:r>
              <a:rPr lang="en-US" baseline="0" dirty="0"/>
              <a:t> quartz (Q), </a:t>
            </a:r>
            <a:r>
              <a:rPr lang="en-US" baseline="0" dirty="0" err="1"/>
              <a:t>polygrystalline</a:t>
            </a:r>
            <a:r>
              <a:rPr lang="en-US" baseline="0" dirty="0"/>
              <a:t> quartz (PQ), microcline (MC), orthoclase (OT) and quartz cement (QC); </a:t>
            </a:r>
          </a:p>
          <a:p>
            <a:pPr marL="232943" indent="-232943">
              <a:buAutoNum type="alphaLcParenR"/>
            </a:pPr>
            <a:endParaRPr lang="en-US" baseline="0" dirty="0"/>
          </a:p>
          <a:p>
            <a:pPr marL="232943" indent="-232943">
              <a:buAutoNum type="alphaLcParenR"/>
            </a:pPr>
            <a:r>
              <a:rPr lang="en-US" baseline="0" dirty="0"/>
              <a:t>calcareous quartz wacke showing rounded to well rounded quarts grains (Q), plagioclase (P), and carbonate cement (CC).</a:t>
            </a:r>
          </a:p>
          <a:p>
            <a:pPr marL="232943" indent="-232943">
              <a:buAutoNum type="alphaLcParenR"/>
            </a:pPr>
            <a:endParaRPr lang="en-US" baseline="0" dirty="0"/>
          </a:p>
          <a:p>
            <a:pPr marL="0" indent="0">
              <a:buNone/>
            </a:pPr>
            <a:r>
              <a:rPr lang="en-US" baseline="0" dirty="0"/>
              <a:t>This is an example of the kind of deliverables that we’ll provide in the final report as far as qualitative thin section analyses go.</a:t>
            </a:r>
          </a:p>
          <a:p>
            <a:pPr marL="0" indent="0">
              <a:buNone/>
            </a:pPr>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12</a:t>
            </a:fld>
            <a:endParaRPr lang="en-US"/>
          </a:p>
        </p:txBody>
      </p:sp>
      <p:sp>
        <p:nvSpPr>
          <p:cNvPr id="5" name="Date Placeholder 4"/>
          <p:cNvSpPr>
            <a:spLocks noGrp="1"/>
          </p:cNvSpPr>
          <p:nvPr>
            <p:ph type="dt" idx="11"/>
          </p:nvPr>
        </p:nvSpPr>
        <p:spPr/>
        <p:txBody>
          <a:bodyPr/>
          <a:lstStyle/>
          <a:p>
            <a:r>
              <a:rPr lang="en-US"/>
              <a:t>3/14/2017</a:t>
            </a:r>
          </a:p>
        </p:txBody>
      </p:sp>
    </p:spTree>
    <p:extLst>
      <p:ext uri="{BB962C8B-B14F-4D97-AF65-F5344CB8AC3E}">
        <p14:creationId xmlns:p14="http://schemas.microsoft.com/office/powerpoint/2010/main" val="35111886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That’s it for me!</a:t>
            </a:r>
          </a:p>
          <a:p>
            <a:endParaRPr lang="en-US" dirty="0"/>
          </a:p>
          <a:p>
            <a:r>
              <a:rPr lang="en-US" dirty="0"/>
              <a:t>Thank you for your time</a:t>
            </a:r>
            <a:r>
              <a:rPr lang="en-US" baseline="0" dirty="0"/>
              <a:t> and interest today.</a:t>
            </a:r>
            <a:endParaRPr lang="en-US" dirty="0"/>
          </a:p>
        </p:txBody>
      </p:sp>
      <p:sp>
        <p:nvSpPr>
          <p:cNvPr id="4" name="Date Placeholder 3"/>
          <p:cNvSpPr>
            <a:spLocks noGrp="1"/>
          </p:cNvSpPr>
          <p:nvPr>
            <p:ph type="dt" idx="10"/>
          </p:nvPr>
        </p:nvSpPr>
        <p:spPr/>
        <p:txBody>
          <a:bodyPr/>
          <a:lstStyle/>
          <a:p>
            <a:r>
              <a:rPr lang="en-US"/>
              <a:t>3/14/2017</a:t>
            </a:r>
          </a:p>
        </p:txBody>
      </p:sp>
      <p:sp>
        <p:nvSpPr>
          <p:cNvPr id="5" name="Slide Number Placeholder 4"/>
          <p:cNvSpPr>
            <a:spLocks noGrp="1"/>
          </p:cNvSpPr>
          <p:nvPr>
            <p:ph type="sldNum" sz="quarter" idx="11"/>
          </p:nvPr>
        </p:nvSpPr>
        <p:spPr/>
        <p:txBody>
          <a:bodyPr/>
          <a:lstStyle/>
          <a:p>
            <a:fld id="{69C971FF-EF28-4195-A575-329446EFAA55}" type="slidenum">
              <a:rPr lang="en-US" smtClean="0"/>
              <a:t>13</a:t>
            </a:fld>
            <a:endParaRPr lang="en-US"/>
          </a:p>
        </p:txBody>
      </p:sp>
    </p:spTree>
    <p:extLst>
      <p:ext uri="{BB962C8B-B14F-4D97-AF65-F5344CB8AC3E}">
        <p14:creationId xmlns:p14="http://schemas.microsoft.com/office/powerpoint/2010/main" val="724760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reminder, and for those</a:t>
            </a:r>
            <a:r>
              <a:rPr lang="en-US" baseline="0" dirty="0"/>
              <a:t> who may be joining us for the first time, we have three categories of geologic intervals that are part of this project’s scope:</a:t>
            </a:r>
          </a:p>
          <a:p>
            <a:endParaRPr lang="en-US" baseline="0" dirty="0"/>
          </a:p>
          <a:p>
            <a:r>
              <a:rPr lang="en-US" baseline="0" dirty="0"/>
              <a:t>mined-rock caverns, salt caverns and depleted/depleting gas reservoirs</a:t>
            </a:r>
          </a:p>
          <a:p>
            <a:endParaRPr lang="en-US" baseline="0" dirty="0"/>
          </a:p>
          <a:p>
            <a:r>
              <a:rPr lang="en-US" baseline="0" dirty="0"/>
              <a:t>The characterization of these intervals as potential storage reservoirs, therefore, will vary a bit.</a:t>
            </a:r>
          </a:p>
          <a:p>
            <a:endParaRPr lang="en-US" baseline="0" dirty="0"/>
          </a:p>
          <a:p>
            <a:endParaRPr lang="en-US" baseline="0" dirty="0"/>
          </a:p>
          <a:p>
            <a:endParaRPr lang="en-US" dirty="0"/>
          </a:p>
        </p:txBody>
      </p:sp>
      <p:sp>
        <p:nvSpPr>
          <p:cNvPr id="4" name="Date Placeholder 3"/>
          <p:cNvSpPr>
            <a:spLocks noGrp="1"/>
          </p:cNvSpPr>
          <p:nvPr>
            <p:ph type="dt" idx="10"/>
          </p:nvPr>
        </p:nvSpPr>
        <p:spPr/>
        <p:txBody>
          <a:bodyPr/>
          <a:lstStyle/>
          <a:p>
            <a:r>
              <a:rPr lang="en-US"/>
              <a:t>3/14/2017</a:t>
            </a:r>
          </a:p>
        </p:txBody>
      </p:sp>
      <p:sp>
        <p:nvSpPr>
          <p:cNvPr id="5" name="Slide Number Placeholder 4"/>
          <p:cNvSpPr>
            <a:spLocks noGrp="1"/>
          </p:cNvSpPr>
          <p:nvPr>
            <p:ph type="sldNum" sz="quarter" idx="11"/>
          </p:nvPr>
        </p:nvSpPr>
        <p:spPr/>
        <p:txBody>
          <a:bodyPr/>
          <a:lstStyle/>
          <a:p>
            <a:fld id="{69C971FF-EF28-4195-A575-329446EFAA55}" type="slidenum">
              <a:rPr lang="en-US" smtClean="0"/>
              <a:t>2</a:t>
            </a:fld>
            <a:endParaRPr lang="en-US"/>
          </a:p>
        </p:txBody>
      </p:sp>
    </p:spTree>
    <p:extLst>
      <p:ext uri="{BB962C8B-B14F-4D97-AF65-F5344CB8AC3E}">
        <p14:creationId xmlns:p14="http://schemas.microsoft.com/office/powerpoint/2010/main" val="2747058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 must evaluate our prospects by tailoring</a:t>
            </a:r>
            <a:r>
              <a:rPr lang="en-US" baseline="0" dirty="0"/>
              <a:t> our characterization work to the type of geologic interval.</a:t>
            </a:r>
          </a:p>
          <a:p>
            <a:endParaRPr lang="en-US" baseline="0" dirty="0"/>
          </a:p>
          <a:p>
            <a:r>
              <a:rPr lang="en-US" baseline="0" dirty="0"/>
              <a:t>For mined-rock caverns, we need to look at (read slide)</a:t>
            </a:r>
          </a:p>
          <a:p>
            <a:endParaRPr lang="en-US" baseline="0" dirty="0"/>
          </a:p>
          <a:p>
            <a:r>
              <a:rPr lang="en-US" baseline="0" dirty="0"/>
              <a:t>For salt caverns, we need to consider (read slide)</a:t>
            </a:r>
          </a:p>
          <a:p>
            <a:endParaRPr lang="en-US" baseline="0" dirty="0"/>
          </a:p>
          <a:p>
            <a:r>
              <a:rPr lang="en-US" baseline="0" dirty="0"/>
              <a:t>For gas reservoir rocks, we know (read slide)</a:t>
            </a:r>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3</a:t>
            </a:fld>
            <a:endParaRPr lang="en-US"/>
          </a:p>
        </p:txBody>
      </p:sp>
      <p:sp>
        <p:nvSpPr>
          <p:cNvPr id="5" name="Date Placeholder 4"/>
          <p:cNvSpPr>
            <a:spLocks noGrp="1"/>
          </p:cNvSpPr>
          <p:nvPr>
            <p:ph type="dt" idx="11"/>
          </p:nvPr>
        </p:nvSpPr>
        <p:spPr/>
        <p:txBody>
          <a:bodyPr/>
          <a:lstStyle/>
          <a:p>
            <a:r>
              <a:rPr lang="en-US"/>
              <a:t>3/14/2017</a:t>
            </a:r>
          </a:p>
        </p:txBody>
      </p:sp>
    </p:spTree>
    <p:extLst>
      <p:ext uri="{BB962C8B-B14F-4D97-AF65-F5344CB8AC3E}">
        <p14:creationId xmlns:p14="http://schemas.microsoft.com/office/powerpoint/2010/main" val="2757862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Pennsylvania’s work under Strategy</a:t>
            </a:r>
            <a:r>
              <a:rPr lang="en-US" baseline="0" dirty="0"/>
              <a:t> 4 – Reservoir Characterization Studies – has three parts (read slide).</a:t>
            </a:r>
          </a:p>
          <a:p>
            <a:endParaRPr lang="en-US" baseline="0" dirty="0"/>
          </a:p>
          <a:p>
            <a:r>
              <a:rPr lang="en-US" baseline="0" dirty="0"/>
              <a:t>Let’s talk about legacy data first.</a:t>
            </a:r>
          </a:p>
          <a:p>
            <a:endParaRPr lang="en-US" baseline="0" dirty="0"/>
          </a:p>
          <a:p>
            <a:r>
              <a:rPr lang="en-US" baseline="0" dirty="0"/>
              <a:t>Legacy data will largely come from the group’s recent brine injection study (2015) and our 14+ years’ worth of regional subsurface mapping under the DOE’s Midwest Carbon Sequestration Partnership (2003 – now).</a:t>
            </a:r>
          </a:p>
          <a:p>
            <a:endParaRPr lang="en-US" baseline="0" dirty="0"/>
          </a:p>
          <a:p>
            <a:r>
              <a:rPr lang="en-US" baseline="0" dirty="0"/>
              <a:t>Projects such as these, along with other research consortia we’ve participated in over the years (most notably, the Gas Atlas, Trenton Black River, and Utica Shale efforts) provide the backbone for our current work in terms of regional correlation, subsurface geologic mapping, understanding of structural controls, and reservoir and seal properties.</a:t>
            </a:r>
          </a:p>
          <a:p>
            <a:endParaRPr lang="en-US" baseline="0" dirty="0"/>
          </a:p>
          <a:p>
            <a:r>
              <a:rPr lang="en-US" baseline="0" dirty="0"/>
              <a:t>Given the ‘desktop study’ nature of the ASH Project, the research team is culling these works for the best quality, most applicable data for this study’s geologic intervals of interest.</a:t>
            </a:r>
          </a:p>
          <a:p>
            <a:endParaRPr lang="en-US" baseline="0" dirty="0"/>
          </a:p>
        </p:txBody>
      </p:sp>
      <p:sp>
        <p:nvSpPr>
          <p:cNvPr id="4" name="Date Placeholder 3"/>
          <p:cNvSpPr>
            <a:spLocks noGrp="1"/>
          </p:cNvSpPr>
          <p:nvPr>
            <p:ph type="dt" idx="10"/>
          </p:nvPr>
        </p:nvSpPr>
        <p:spPr/>
        <p:txBody>
          <a:bodyPr/>
          <a:lstStyle/>
          <a:p>
            <a:r>
              <a:rPr lang="en-US"/>
              <a:t>3/14/2017</a:t>
            </a:r>
          </a:p>
        </p:txBody>
      </p:sp>
      <p:sp>
        <p:nvSpPr>
          <p:cNvPr id="5" name="Slide Number Placeholder 4"/>
          <p:cNvSpPr>
            <a:spLocks noGrp="1"/>
          </p:cNvSpPr>
          <p:nvPr>
            <p:ph type="sldNum" sz="quarter" idx="11"/>
          </p:nvPr>
        </p:nvSpPr>
        <p:spPr/>
        <p:txBody>
          <a:bodyPr/>
          <a:lstStyle/>
          <a:p>
            <a:fld id="{69C971FF-EF28-4195-A575-329446EFAA55}" type="slidenum">
              <a:rPr lang="en-US" smtClean="0"/>
              <a:t>4</a:t>
            </a:fld>
            <a:endParaRPr lang="en-US"/>
          </a:p>
        </p:txBody>
      </p:sp>
    </p:spTree>
    <p:extLst>
      <p:ext uri="{BB962C8B-B14F-4D97-AF65-F5344CB8AC3E}">
        <p14:creationId xmlns:p14="http://schemas.microsoft.com/office/powerpoint/2010/main" val="2354406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Mapping and petrophysical calculations require various types of technical information, such as geophysical logs, core-derived data, oil and gas well records, 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For our part on this project, here’s the general workflow of how we come up with reservoir parameters (read slide).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In this example of the Oriskany Sandstone, we have a geophysical log with various curves – we use them to pick the top and bottom of the unit, and that data can be used in mapping the unit regionally.  What’s more, our software allows us to designate cutoff criteria (what we refer to as the ‘net sand’), which demarcates ‘clean’ Oriskany Ss vs. less desirable sandstone.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Given this criteria, we compute reservoir parameters, including average porosity, gross and net thicknesses, and porosity-feet.</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5</a:t>
            </a:fld>
            <a:endParaRPr lang="en-US"/>
          </a:p>
        </p:txBody>
      </p:sp>
      <p:sp>
        <p:nvSpPr>
          <p:cNvPr id="5" name="Date Placeholder 4"/>
          <p:cNvSpPr>
            <a:spLocks noGrp="1"/>
          </p:cNvSpPr>
          <p:nvPr>
            <p:ph type="dt" idx="11"/>
          </p:nvPr>
        </p:nvSpPr>
        <p:spPr/>
        <p:txBody>
          <a:bodyPr/>
          <a:lstStyle/>
          <a:p>
            <a:r>
              <a:rPr lang="en-US"/>
              <a:t>3/14/2017</a:t>
            </a:r>
          </a:p>
        </p:txBody>
      </p:sp>
    </p:spTree>
    <p:extLst>
      <p:ext uri="{BB962C8B-B14F-4D97-AF65-F5344CB8AC3E}">
        <p14:creationId xmlns:p14="http://schemas.microsoft.com/office/powerpoint/2010/main" val="924765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our Upper Devonian</a:t>
            </a:r>
            <a:r>
              <a:rPr lang="en-US" baseline="0" dirty="0"/>
              <a:t> sandstones as another example:</a:t>
            </a:r>
          </a:p>
          <a:p>
            <a:endParaRPr lang="en-US" baseline="0" dirty="0"/>
          </a:p>
          <a:p>
            <a:r>
              <a:rPr lang="en-US" baseline="0" dirty="0"/>
              <a:t>Here, we’ve picked tops more specifically than just at the group (‘Venango’) level, because the sands are distinct, and over the years, drillers have come up with informal sand names for them.</a:t>
            </a:r>
          </a:p>
          <a:p>
            <a:endParaRPr lang="en-US" baseline="0" dirty="0"/>
          </a:p>
          <a:p>
            <a:r>
              <a:rPr lang="en-US" baseline="0" dirty="0"/>
              <a:t>You’ll note that in this case, the net sand cutoff is pretty important, as these sandstones have silty and shaly layers in between them.  This means that there will be a notable difference in gross vs. net sand thickness (isopach) values.</a:t>
            </a:r>
          </a:p>
          <a:p>
            <a:endParaRPr lang="en-US" baseline="0" dirty="0"/>
          </a:p>
          <a:p>
            <a:r>
              <a:rPr lang="en-US" baseline="0" dirty="0"/>
              <a:t>The variability in lithology seen here generally reflects depositional controls during Devonian time when these sediments were laid down.</a:t>
            </a:r>
            <a:endParaRPr lang="en-US" dirty="0"/>
          </a:p>
        </p:txBody>
      </p:sp>
      <p:sp>
        <p:nvSpPr>
          <p:cNvPr id="4" name="Date Placeholder 3"/>
          <p:cNvSpPr>
            <a:spLocks noGrp="1"/>
          </p:cNvSpPr>
          <p:nvPr>
            <p:ph type="dt" idx="10"/>
          </p:nvPr>
        </p:nvSpPr>
        <p:spPr/>
        <p:txBody>
          <a:bodyPr/>
          <a:lstStyle/>
          <a:p>
            <a:r>
              <a:rPr lang="en-US"/>
              <a:t>3/14/2017</a:t>
            </a:r>
          </a:p>
        </p:txBody>
      </p:sp>
      <p:sp>
        <p:nvSpPr>
          <p:cNvPr id="5" name="Slide Number Placeholder 4"/>
          <p:cNvSpPr>
            <a:spLocks noGrp="1"/>
          </p:cNvSpPr>
          <p:nvPr>
            <p:ph type="sldNum" sz="quarter" idx="11"/>
          </p:nvPr>
        </p:nvSpPr>
        <p:spPr/>
        <p:txBody>
          <a:bodyPr/>
          <a:lstStyle/>
          <a:p>
            <a:fld id="{69C971FF-EF28-4195-A575-329446EFAA55}" type="slidenum">
              <a:rPr lang="en-US" smtClean="0"/>
              <a:t>6</a:t>
            </a:fld>
            <a:endParaRPr lang="en-US"/>
          </a:p>
        </p:txBody>
      </p:sp>
    </p:spTree>
    <p:extLst>
      <p:ext uri="{BB962C8B-B14F-4D97-AF65-F5344CB8AC3E}">
        <p14:creationId xmlns:p14="http://schemas.microsoft.com/office/powerpoint/2010/main" val="16557465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You’ll remember I said that the</a:t>
            </a:r>
            <a:r>
              <a:rPr lang="en-US" baseline="0" dirty="0"/>
              <a:t> way we characterize intervals of interest for this project depends on the type of potential reservoir.</a:t>
            </a:r>
          </a:p>
          <a:p>
            <a:endParaRPr lang="en-US" baseline="0" dirty="0"/>
          </a:p>
          <a:p>
            <a:r>
              <a:rPr lang="en-US" baseline="0" dirty="0"/>
              <a:t>In the case of the Salina Group salts, we have to be particularly precise about location, thickness and extent of individual salt units, because these characteristics will ultimately dictate whether it’s prudent to solution-mine the interval to create a storage cavern in a particular area.</a:t>
            </a:r>
          </a:p>
          <a:p>
            <a:endParaRPr lang="en-US" baseline="0" dirty="0"/>
          </a:p>
          <a:p>
            <a:r>
              <a:rPr lang="en-US" baseline="0" dirty="0"/>
              <a:t>In these graphics, you see how the research team has been looking at the F salt in West Virginia, using geophysical logs to define individual units proximal to the Ohio River Valley corridor, and extent (presence/absence).</a:t>
            </a:r>
            <a:endParaRPr lang="en-US" dirty="0"/>
          </a:p>
        </p:txBody>
      </p:sp>
      <p:sp>
        <p:nvSpPr>
          <p:cNvPr id="4" name="Date Placeholder 3"/>
          <p:cNvSpPr>
            <a:spLocks noGrp="1"/>
          </p:cNvSpPr>
          <p:nvPr>
            <p:ph type="dt" idx="10"/>
          </p:nvPr>
        </p:nvSpPr>
        <p:spPr/>
        <p:txBody>
          <a:bodyPr/>
          <a:lstStyle/>
          <a:p>
            <a:r>
              <a:rPr lang="en-US"/>
              <a:t>3/14/2017</a:t>
            </a:r>
          </a:p>
        </p:txBody>
      </p:sp>
      <p:sp>
        <p:nvSpPr>
          <p:cNvPr id="5" name="Slide Number Placeholder 4"/>
          <p:cNvSpPr>
            <a:spLocks noGrp="1"/>
          </p:cNvSpPr>
          <p:nvPr>
            <p:ph type="sldNum" sz="quarter" idx="11"/>
          </p:nvPr>
        </p:nvSpPr>
        <p:spPr/>
        <p:txBody>
          <a:bodyPr/>
          <a:lstStyle/>
          <a:p>
            <a:fld id="{69C971FF-EF28-4195-A575-329446EFAA55}" type="slidenum">
              <a:rPr lang="en-US" smtClean="0"/>
              <a:t>7</a:t>
            </a:fld>
            <a:endParaRPr lang="en-US"/>
          </a:p>
        </p:txBody>
      </p:sp>
    </p:spTree>
    <p:extLst>
      <p:ext uri="{BB962C8B-B14F-4D97-AF65-F5344CB8AC3E}">
        <p14:creationId xmlns:p14="http://schemas.microsoft.com/office/powerpoint/2010/main" val="40194799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third item that Pennsylvania is providing as part of Strategy 4 is qualitative thin section analyses.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This is a value-added item that we’re making some time for, although it’s not in the project’s official scope of work.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Thin sections are simply glass slides on which very thinly polished pieces of rock are adhered.  In our case, we also impregnate the samples with blue epoxy so we can see the porosity in our samples.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On the right is an example of some thin section analysis work by Eric Lewis of the WVGES, where he studied the Newburg Sandstone as part of his graduate studies at WVU.  We will be incorporating this legacy work into our reporting.</a:t>
            </a:r>
            <a:endParaRPr lang="en-US" dirty="0"/>
          </a:p>
          <a:p>
            <a:endParaRPr lang="en-US" dirty="0"/>
          </a:p>
        </p:txBody>
      </p:sp>
      <p:sp>
        <p:nvSpPr>
          <p:cNvPr id="4" name="Date Placeholder 3"/>
          <p:cNvSpPr>
            <a:spLocks noGrp="1"/>
          </p:cNvSpPr>
          <p:nvPr>
            <p:ph type="dt" idx="10"/>
          </p:nvPr>
        </p:nvSpPr>
        <p:spPr/>
        <p:txBody>
          <a:bodyPr/>
          <a:lstStyle/>
          <a:p>
            <a:r>
              <a:rPr lang="en-US"/>
              <a:t>3/14/2017</a:t>
            </a:r>
          </a:p>
        </p:txBody>
      </p:sp>
      <p:sp>
        <p:nvSpPr>
          <p:cNvPr id="5" name="Slide Number Placeholder 4"/>
          <p:cNvSpPr>
            <a:spLocks noGrp="1"/>
          </p:cNvSpPr>
          <p:nvPr>
            <p:ph type="sldNum" sz="quarter" idx="11"/>
          </p:nvPr>
        </p:nvSpPr>
        <p:spPr/>
        <p:txBody>
          <a:bodyPr/>
          <a:lstStyle/>
          <a:p>
            <a:fld id="{69C971FF-EF28-4195-A575-329446EFAA55}" type="slidenum">
              <a:rPr lang="en-US" smtClean="0"/>
              <a:t>8</a:t>
            </a:fld>
            <a:endParaRPr lang="en-US"/>
          </a:p>
        </p:txBody>
      </p:sp>
    </p:spTree>
    <p:extLst>
      <p:ext uri="{BB962C8B-B14F-4D97-AF65-F5344CB8AC3E}">
        <p14:creationId xmlns:p14="http://schemas.microsoft.com/office/powerpoint/2010/main" val="23271621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a:t>
            </a:r>
            <a:r>
              <a:rPr lang="en-US" baseline="0" dirty="0"/>
              <a:t> is a map of a couple progress items I wanted to report today – legacy core results for an Oriskany Ss well in Beaver County, PA and the locations of existing and new thin sections that we’re now evaluating for this project.</a:t>
            </a:r>
          </a:p>
          <a:p>
            <a:endParaRPr lang="en-US" baseline="0" dirty="0"/>
          </a:p>
          <a:p>
            <a:r>
              <a:rPr lang="en-US" baseline="0" dirty="0"/>
              <a:t>In Ohio, we have multiple locations of Rose Run/</a:t>
            </a:r>
            <a:r>
              <a:rPr lang="en-US" baseline="0" dirty="0" err="1"/>
              <a:t>Gatesburg</a:t>
            </a:r>
            <a:r>
              <a:rPr lang="en-US" baseline="0" dirty="0"/>
              <a:t> samples, and in West Virginia, we have locations for several geologic intervals of interest – the Keener to Berea, Venango sands, Oriskany Ss and Newburg Ss.</a:t>
            </a:r>
            <a:endParaRPr lang="en-US" dirty="0"/>
          </a:p>
        </p:txBody>
      </p:sp>
      <p:sp>
        <p:nvSpPr>
          <p:cNvPr id="4" name="Date Placeholder 3"/>
          <p:cNvSpPr>
            <a:spLocks noGrp="1"/>
          </p:cNvSpPr>
          <p:nvPr>
            <p:ph type="dt" idx="10"/>
          </p:nvPr>
        </p:nvSpPr>
        <p:spPr/>
        <p:txBody>
          <a:bodyPr/>
          <a:lstStyle/>
          <a:p>
            <a:r>
              <a:rPr lang="en-US"/>
              <a:t>3/14/2017</a:t>
            </a:r>
          </a:p>
        </p:txBody>
      </p:sp>
      <p:sp>
        <p:nvSpPr>
          <p:cNvPr id="5" name="Slide Number Placeholder 4"/>
          <p:cNvSpPr>
            <a:spLocks noGrp="1"/>
          </p:cNvSpPr>
          <p:nvPr>
            <p:ph type="sldNum" sz="quarter" idx="11"/>
          </p:nvPr>
        </p:nvSpPr>
        <p:spPr/>
        <p:txBody>
          <a:bodyPr/>
          <a:lstStyle/>
          <a:p>
            <a:fld id="{69C971FF-EF28-4195-A575-329446EFAA55}" type="slidenum">
              <a:rPr lang="en-US" smtClean="0"/>
              <a:t>9</a:t>
            </a:fld>
            <a:endParaRPr lang="en-US"/>
          </a:p>
        </p:txBody>
      </p:sp>
    </p:spTree>
    <p:extLst>
      <p:ext uri="{BB962C8B-B14F-4D97-AF65-F5344CB8AC3E}">
        <p14:creationId xmlns:p14="http://schemas.microsoft.com/office/powerpoint/2010/main" val="1571020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alphaModFix amt="47000"/>
            <a:duotone>
              <a:prstClr val="black"/>
              <a:srgbClr val="D9C3A5">
                <a:tint val="50000"/>
                <a:satMod val="180000"/>
              </a:srgbClr>
            </a:duotone>
          </a:blip>
          <a:srcRect/>
          <a:stretch>
            <a:fillRect t="-16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17613" y="1828799"/>
            <a:ext cx="9753600" cy="3048001"/>
          </a:xfrm>
        </p:spPr>
        <p:txBody>
          <a:bodyPr>
            <a:normAutofit/>
          </a:bodyPr>
          <a:lstStyle>
            <a:lvl1pPr>
              <a:defRPr sz="4400"/>
            </a:lvl1pPr>
          </a:lstStyle>
          <a:p>
            <a:r>
              <a:rPr lang="en-US"/>
              <a:t>Click to edit Master title style</a:t>
            </a:r>
            <a:endParaRPr/>
          </a:p>
        </p:txBody>
      </p:sp>
      <p:sp>
        <p:nvSpPr>
          <p:cNvPr id="3" name="Subtitle 2"/>
          <p:cNvSpPr>
            <a:spLocks noGrp="1"/>
          </p:cNvSpPr>
          <p:nvPr>
            <p:ph type="subTitle" idx="1"/>
          </p:nvPr>
        </p:nvSpPr>
        <p:spPr>
          <a:xfrm>
            <a:off x="1217614" y="5029200"/>
            <a:ext cx="7848600" cy="1143000"/>
          </a:xfrm>
        </p:spPr>
        <p:txBody>
          <a:bodyPr>
            <a:normAutofit/>
          </a:bodyPr>
          <a:lstStyle>
            <a:lvl1pPr marL="0" indent="0" algn="l">
              <a:spcBef>
                <a:spcPts val="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92524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94485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85800"/>
            <a:ext cx="2134315"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7613" y="685800"/>
            <a:ext cx="7416138" cy="5486400"/>
          </a:xfrm>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82942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464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7614" y="3429000"/>
            <a:ext cx="9753600" cy="2362199"/>
          </a:xfrm>
        </p:spPr>
        <p:txBody>
          <a:bodyPr anchor="b">
            <a:normAutofit/>
          </a:bodyPr>
          <a:lstStyle>
            <a:lvl1pPr algn="l">
              <a:defRPr sz="4400" b="0" cap="all"/>
            </a:lvl1pPr>
          </a:lstStyle>
          <a:p>
            <a:r>
              <a:rPr lang="en-US"/>
              <a:t>Click to edit Master title style</a:t>
            </a:r>
            <a:endParaRPr/>
          </a:p>
        </p:txBody>
      </p:sp>
      <p:sp>
        <p:nvSpPr>
          <p:cNvPr id="3" name="Text Placeholder 2"/>
          <p:cNvSpPr>
            <a:spLocks noGrp="1"/>
          </p:cNvSpPr>
          <p:nvPr>
            <p:ph type="body" idx="1"/>
          </p:nvPr>
        </p:nvSpPr>
        <p:spPr>
          <a:xfrm>
            <a:off x="1213150" y="685801"/>
            <a:ext cx="7853063" cy="1142999"/>
          </a:xfrm>
        </p:spPr>
        <p:txBody>
          <a:bodyPr anchor="t"/>
          <a:lstStyle>
            <a:lvl1pPr marL="0" indent="0">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94569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332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624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778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1761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1761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6205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205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86244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133622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55341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endParaRPr/>
          </a:p>
        </p:txBody>
      </p:sp>
      <p:sp>
        <p:nvSpPr>
          <p:cNvPr id="3" name="Content Placeholder 2"/>
          <p:cNvSpPr>
            <a:spLocks noGrp="1"/>
          </p:cNvSpPr>
          <p:nvPr>
            <p:ph idx="1"/>
          </p:nvPr>
        </p:nvSpPr>
        <p:spPr>
          <a:xfrm>
            <a:off x="5865814" y="685800"/>
            <a:ext cx="56388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65848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endParaRPr/>
          </a:p>
        </p:txBody>
      </p:sp>
      <p:sp>
        <p:nvSpPr>
          <p:cNvPr id="3" name="Picture Placeholder 2"/>
          <p:cNvSpPr>
            <a:spLocks noGrp="1"/>
          </p:cNvSpPr>
          <p:nvPr>
            <p:ph type="pic" idx="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319243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0000">
              <a:srgbClr val="F4E3CF">
                <a:alpha val="50000"/>
              </a:srgbClr>
            </a:gs>
            <a:gs pos="27000">
              <a:srgbClr val="F4E3CF"/>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614" y="274638"/>
            <a:ext cx="9753600" cy="13255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217614" y="1828800"/>
            <a:ext cx="9753600"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8151812" y="6448427"/>
            <a:ext cx="1396259" cy="180974"/>
          </a:xfrm>
          <a:prstGeom prst="rect">
            <a:avLst/>
          </a:prstGeom>
        </p:spPr>
        <p:txBody>
          <a:bodyPr vert="horz" lIns="91440" tIns="45720" rIns="91440" bIns="45720" rtlCol="0" anchor="ctr"/>
          <a:lstStyle>
            <a:lvl1pPr algn="r">
              <a:defRPr sz="1000">
                <a:solidFill>
                  <a:schemeClr val="tx1"/>
                </a:solidFill>
              </a:defRPr>
            </a:lvl1pPr>
          </a:lstStyle>
          <a:p>
            <a:endParaRPr/>
          </a:p>
        </p:txBody>
      </p:sp>
      <p:sp>
        <p:nvSpPr>
          <p:cNvPr id="5" name="Footer Placeholder 4"/>
          <p:cNvSpPr>
            <a:spLocks noGrp="1"/>
          </p:cNvSpPr>
          <p:nvPr>
            <p:ph type="ftr" sz="quarter" idx="3"/>
          </p:nvPr>
        </p:nvSpPr>
        <p:spPr>
          <a:xfrm>
            <a:off x="1208836" y="6448427"/>
            <a:ext cx="6638176" cy="180974"/>
          </a:xfrm>
          <a:prstGeom prst="rect">
            <a:avLst/>
          </a:prstGeom>
        </p:spPr>
        <p:txBody>
          <a:bodyPr vert="horz" lIns="91440" tIns="45720" rIns="91440" bIns="45720" rtlCol="0" anchor="ctr"/>
          <a:lstStyle>
            <a:lvl1pPr algn="l">
              <a:defRPr sz="1000" cap="all" baseline="0">
                <a:solidFill>
                  <a:schemeClr val="tx1"/>
                </a:solidFill>
              </a:defRPr>
            </a:lvl1pPr>
          </a:lstStyle>
          <a:p>
            <a:endParaRPr/>
          </a:p>
        </p:txBody>
      </p:sp>
      <p:sp>
        <p:nvSpPr>
          <p:cNvPr id="6" name="Slide Number Placeholder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1000">
                <a:solidFill>
                  <a:schemeClr val="tx1"/>
                </a:solidFill>
              </a:defRPr>
            </a:lvl1pPr>
          </a:lstStyle>
          <a:p>
            <a:fld id="{F36C87F6-986D-49E6-AF40-1B3A1EE8064D}" type="slidenum">
              <a:rPr/>
              <a:pPr/>
              <a:t>‹#›</a:t>
            </a:fld>
            <a:endParaRPr/>
          </a:p>
        </p:txBody>
      </p:sp>
    </p:spTree>
    <p:extLst>
      <p:ext uri="{BB962C8B-B14F-4D97-AF65-F5344CB8AC3E}">
        <p14:creationId xmlns:p14="http://schemas.microsoft.com/office/powerpoint/2010/main" val="189633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17.jpeg"/><Relationship Id="rId5" Type="http://schemas.openxmlformats.org/officeDocument/2006/relationships/image" Target="../media/image16.e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image" Target="../media/image5.jp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89012" y="1143000"/>
            <a:ext cx="10210800" cy="3048001"/>
          </a:xfrm>
        </p:spPr>
        <p:txBody>
          <a:bodyPr>
            <a:normAutofit/>
          </a:bodyPr>
          <a:lstStyle/>
          <a:p>
            <a:r>
              <a:rPr lang="en-US" sz="6500" dirty="0">
                <a:effectLst>
                  <a:outerShdw blurRad="38100" dist="38100" dir="2700000" algn="tl">
                    <a:srgbClr val="000000">
                      <a:alpha val="43137"/>
                    </a:srgbClr>
                  </a:outerShdw>
                </a:effectLst>
              </a:rPr>
              <a:t>A</a:t>
            </a:r>
            <a:r>
              <a:rPr lang="en-US" sz="5000" dirty="0">
                <a:solidFill>
                  <a:schemeClr val="accent4">
                    <a:lumMod val="75000"/>
                  </a:schemeClr>
                </a:solidFill>
                <a:effectLst>
                  <a:outerShdw blurRad="38100" dist="38100" dir="2700000" algn="tl">
                    <a:srgbClr val="000000">
                      <a:alpha val="43137"/>
                    </a:srgbClr>
                  </a:outerShdw>
                </a:effectLst>
              </a:rPr>
              <a:t>ppalachian</a:t>
            </a:r>
            <a:r>
              <a:rPr lang="en-US" sz="5000" dirty="0">
                <a:effectLst>
                  <a:outerShdw blurRad="38100" dist="38100" dir="2700000" algn="tl">
                    <a:srgbClr val="000000">
                      <a:alpha val="43137"/>
                    </a:srgbClr>
                  </a:outerShdw>
                </a:effectLst>
              </a:rPr>
              <a:t> </a:t>
            </a:r>
            <a:r>
              <a:rPr lang="en-US" sz="6500" dirty="0">
                <a:effectLst>
                  <a:outerShdw blurRad="38100" dist="38100" dir="2700000" algn="tl">
                    <a:srgbClr val="000000">
                      <a:alpha val="43137"/>
                    </a:srgbClr>
                  </a:outerShdw>
                </a:effectLst>
              </a:rPr>
              <a:t>s</a:t>
            </a:r>
            <a:r>
              <a:rPr lang="en-US" sz="5000" dirty="0">
                <a:solidFill>
                  <a:schemeClr val="accent4">
                    <a:lumMod val="75000"/>
                  </a:schemeClr>
                </a:solidFill>
                <a:effectLst>
                  <a:outerShdw blurRad="38100" dist="38100" dir="2700000" algn="tl">
                    <a:srgbClr val="000000">
                      <a:alpha val="43137"/>
                    </a:srgbClr>
                  </a:outerShdw>
                </a:effectLst>
              </a:rPr>
              <a:t>torage</a:t>
            </a:r>
            <a:r>
              <a:rPr lang="en-US" sz="5000" dirty="0">
                <a:effectLst>
                  <a:outerShdw blurRad="38100" dist="38100" dir="2700000" algn="tl">
                    <a:srgbClr val="000000">
                      <a:alpha val="43137"/>
                    </a:srgbClr>
                  </a:outerShdw>
                </a:effectLst>
              </a:rPr>
              <a:t> </a:t>
            </a:r>
            <a:r>
              <a:rPr lang="en-US" sz="6500" dirty="0">
                <a:effectLst>
                  <a:outerShdw blurRad="38100" dist="38100" dir="2700000" algn="tl">
                    <a:srgbClr val="000000">
                      <a:alpha val="43137"/>
                    </a:srgbClr>
                  </a:outerShdw>
                </a:effectLst>
              </a:rPr>
              <a:t>H</a:t>
            </a:r>
            <a:r>
              <a:rPr lang="en-US" sz="5000" dirty="0">
                <a:solidFill>
                  <a:schemeClr val="accent4">
                    <a:lumMod val="75000"/>
                  </a:schemeClr>
                </a:solidFill>
                <a:effectLst>
                  <a:outerShdw blurRad="38100" dist="38100" dir="2700000" algn="tl">
                    <a:srgbClr val="000000">
                      <a:alpha val="43137"/>
                    </a:srgbClr>
                  </a:outerShdw>
                </a:effectLst>
              </a:rPr>
              <a:t>ub</a:t>
            </a:r>
            <a:r>
              <a:rPr lang="en-US" sz="5000" dirty="0">
                <a:effectLst>
                  <a:outerShdw blurRad="38100" dist="38100" dir="2700000" algn="tl">
                    <a:srgbClr val="000000">
                      <a:alpha val="43137"/>
                    </a:srgbClr>
                  </a:outerShdw>
                </a:effectLst>
              </a:rPr>
              <a:t> </a:t>
            </a:r>
            <a:r>
              <a:rPr lang="en-US" sz="6000" dirty="0">
                <a:effectLst>
                  <a:outerShdw blurRad="38100" dist="38100" dir="2700000" algn="tl">
                    <a:srgbClr val="000000">
                      <a:alpha val="43137"/>
                    </a:srgbClr>
                  </a:outerShdw>
                </a:effectLst>
              </a:rPr>
              <a:t>(ASH) </a:t>
            </a:r>
            <a:r>
              <a:rPr lang="en-US" sz="6500" dirty="0">
                <a:solidFill>
                  <a:schemeClr val="accent4">
                    <a:lumMod val="75000"/>
                  </a:schemeClr>
                </a:solidFill>
                <a:effectLst>
                  <a:outerShdw blurRad="38100" dist="38100" dir="2700000" algn="tl">
                    <a:srgbClr val="000000">
                      <a:alpha val="43137"/>
                    </a:srgbClr>
                  </a:outerShdw>
                </a:effectLst>
              </a:rPr>
              <a:t>p</a:t>
            </a:r>
            <a:r>
              <a:rPr lang="en-US" sz="5000" dirty="0">
                <a:solidFill>
                  <a:schemeClr val="accent4">
                    <a:lumMod val="75000"/>
                  </a:schemeClr>
                </a:solidFill>
                <a:effectLst>
                  <a:outerShdw blurRad="38100" dist="38100" dir="2700000" algn="tl">
                    <a:srgbClr val="000000">
                      <a:alpha val="43137"/>
                    </a:srgbClr>
                  </a:outerShdw>
                </a:effectLst>
              </a:rPr>
              <a:t>roject</a:t>
            </a:r>
          </a:p>
        </p:txBody>
      </p:sp>
      <p:sp>
        <p:nvSpPr>
          <p:cNvPr id="4" name="Subtitle 3"/>
          <p:cNvSpPr>
            <a:spLocks noGrp="1"/>
          </p:cNvSpPr>
          <p:nvPr>
            <p:ph type="subTitle" idx="1"/>
          </p:nvPr>
        </p:nvSpPr>
        <p:spPr>
          <a:xfrm>
            <a:off x="1217614" y="5029200"/>
            <a:ext cx="9296398" cy="1143000"/>
          </a:xfrm>
        </p:spPr>
        <p:txBody>
          <a:bodyPr>
            <a:noAutofit/>
          </a:bodyPr>
          <a:lstStyle/>
          <a:p>
            <a:r>
              <a:rPr lang="en-US" sz="3000" b="1" dirty="0"/>
              <a:t>Reservoir Characterization Studies</a:t>
            </a:r>
          </a:p>
          <a:p>
            <a:r>
              <a:rPr lang="en-US" sz="3000" b="1" dirty="0"/>
              <a:t>Pennsylvania Geological Survey (Pittsburgh, PA)</a:t>
            </a:r>
          </a:p>
        </p:txBody>
      </p:sp>
      <p:sp>
        <p:nvSpPr>
          <p:cNvPr id="5" name="Slide Number Placeholder 3"/>
          <p:cNvSpPr txBox="1">
            <a:spLocks/>
          </p:cNvSpPr>
          <p:nvPr/>
        </p:nvSpPr>
        <p:spPr>
          <a:xfrm>
            <a:off x="11020173" y="6593808"/>
            <a:ext cx="1143001" cy="18097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36C87F6-986D-49E6-AF40-1B3A1EE8064D}" type="slidenum">
              <a:rPr lang="en-US" sz="1000" smtClean="0"/>
              <a:pPr algn="r"/>
              <a:t>1</a:t>
            </a:fld>
            <a:endParaRPr lang="en-US" sz="1000" dirty="0"/>
          </a:p>
        </p:txBody>
      </p:sp>
    </p:spTree>
    <p:extLst>
      <p:ext uri="{BB962C8B-B14F-4D97-AF65-F5344CB8AC3E}">
        <p14:creationId xmlns:p14="http://schemas.microsoft.com/office/powerpoint/2010/main" val="402501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Oriskany Sandstone</a:t>
            </a:r>
          </a:p>
        </p:txBody>
      </p:sp>
      <p:pic>
        <p:nvPicPr>
          <p:cNvPr id="4" name="Content Placeholder 3"/>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l="12720" t="11525" r="13505" b="17682"/>
          <a:stretch/>
        </p:blipFill>
        <p:spPr>
          <a:xfrm>
            <a:off x="6018212" y="1905000"/>
            <a:ext cx="5752213" cy="42645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Content Placeholder 4"/>
          <p:cNvSpPr>
            <a:spLocks noGrp="1"/>
          </p:cNvSpPr>
          <p:nvPr>
            <p:ph sz="half" idx="2"/>
          </p:nvPr>
        </p:nvSpPr>
        <p:spPr>
          <a:xfrm>
            <a:off x="760412" y="1905000"/>
            <a:ext cx="4708734" cy="4343400"/>
          </a:xfrm>
        </p:spPr>
        <p:txBody>
          <a:bodyPr>
            <a:normAutofit/>
          </a:bodyPr>
          <a:lstStyle/>
          <a:p>
            <a:r>
              <a:rPr lang="en-US" dirty="0"/>
              <a:t>Legacy data for Beaver County, PA well with rock core samples</a:t>
            </a:r>
          </a:p>
          <a:p>
            <a:pPr marL="45720" indent="0">
              <a:buNone/>
            </a:pPr>
            <a:r>
              <a:rPr lang="en-US" dirty="0">
                <a:solidFill>
                  <a:schemeClr val="accent4">
                    <a:lumMod val="75000"/>
                  </a:schemeClr>
                </a:solidFill>
              </a:rPr>
              <a:t> </a:t>
            </a:r>
            <a:endParaRPr lang="en-US" dirty="0"/>
          </a:p>
        </p:txBody>
      </p:sp>
      <p:sp>
        <p:nvSpPr>
          <p:cNvPr id="6" name="Slide Number Placeholder 3"/>
          <p:cNvSpPr txBox="1">
            <a:spLocks/>
          </p:cNvSpPr>
          <p:nvPr/>
        </p:nvSpPr>
        <p:spPr>
          <a:xfrm>
            <a:off x="11020173" y="6593808"/>
            <a:ext cx="1143001" cy="180974"/>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36C87F6-986D-49E6-AF40-1B3A1EE8064D}" type="slidenum">
              <a:rPr lang="en-US" smtClean="0"/>
              <a:pPr/>
              <a:t>10</a:t>
            </a:fld>
            <a:endParaRPr lang="en-US"/>
          </a:p>
        </p:txBody>
      </p:sp>
      <p:sp>
        <p:nvSpPr>
          <p:cNvPr id="7" name="Oval 6"/>
          <p:cNvSpPr/>
          <p:nvPr/>
        </p:nvSpPr>
        <p:spPr>
          <a:xfrm>
            <a:off x="6475412" y="2971800"/>
            <a:ext cx="1752600" cy="2667000"/>
          </a:xfrm>
          <a:prstGeom prst="ellipse">
            <a:avLst/>
          </a:prstGeom>
          <a:noFill/>
          <a:ln w="28575">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30253" r="33687" b="53333"/>
          <a:stretch/>
        </p:blipFill>
        <p:spPr>
          <a:xfrm>
            <a:off x="1514579" y="3276600"/>
            <a:ext cx="3200400" cy="32004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537918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Oriskany sandstone</a:t>
            </a:r>
          </a:p>
        </p:txBody>
      </p:sp>
      <p:sp>
        <p:nvSpPr>
          <p:cNvPr id="5" name="Slide Number Placeholder 4"/>
          <p:cNvSpPr>
            <a:spLocks noGrp="1"/>
          </p:cNvSpPr>
          <p:nvPr>
            <p:ph type="sldNum" sz="quarter" idx="12"/>
          </p:nvPr>
        </p:nvSpPr>
        <p:spPr>
          <a:xfrm>
            <a:off x="11001056" y="6629401"/>
            <a:ext cx="1143001" cy="175258"/>
          </a:xfrm>
        </p:spPr>
        <p:txBody>
          <a:bodyPr/>
          <a:lstStyle/>
          <a:p>
            <a:fld id="{F36C87F6-986D-49E6-AF40-1B3A1EE8064D}" type="slidenum">
              <a:rPr lang="en-US" smtClean="0"/>
              <a:t>11</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183202129"/>
              </p:ext>
            </p:extLst>
          </p:nvPr>
        </p:nvGraphicFramePr>
        <p:xfrm>
          <a:off x="6946263" y="1143001"/>
          <a:ext cx="5056992" cy="5486400"/>
        </p:xfrm>
        <a:graphic>
          <a:graphicData uri="http://schemas.openxmlformats.org/presentationml/2006/ole">
            <mc:AlternateContent xmlns:mc="http://schemas.openxmlformats.org/markup-compatibility/2006">
              <mc:Choice xmlns:v="urn:schemas-microsoft-com:vml" Requires="v">
                <p:oleObj spid="_x0000_s1050" name="CorelDRAW" r:id="rId4" imgW="3682722" imgH="3996270" progId="CorelDraw.Graphic.16">
                  <p:embed/>
                </p:oleObj>
              </mc:Choice>
              <mc:Fallback>
                <p:oleObj name="CorelDRAW" r:id="rId4" imgW="3682722" imgH="3996270" progId="CorelDraw.Graphic.16">
                  <p:embed/>
                  <p:pic>
                    <p:nvPicPr>
                      <p:cNvPr id="0" name=""/>
                      <p:cNvPicPr/>
                      <p:nvPr/>
                    </p:nvPicPr>
                    <p:blipFill>
                      <a:blip r:embed="rId5"/>
                      <a:stretch>
                        <a:fillRect/>
                      </a:stretch>
                    </p:blipFill>
                    <p:spPr>
                      <a:xfrm>
                        <a:off x="6946263" y="1143001"/>
                        <a:ext cx="5056992" cy="5486400"/>
                      </a:xfrm>
                      <a:prstGeom prst="rect">
                        <a:avLst/>
                      </a:prstGeom>
                    </p:spPr>
                  </p:pic>
                </p:oleObj>
              </mc:Fallback>
            </mc:AlternateContent>
          </a:graphicData>
        </a:graphic>
      </p:graphicFrame>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l="2222" t="16667"/>
          <a:stretch/>
        </p:blipFill>
        <p:spPr>
          <a:xfrm>
            <a:off x="227012" y="3002281"/>
            <a:ext cx="6437373" cy="3657600"/>
          </a:xfrm>
          <a:prstGeom prst="rect">
            <a:avLst/>
          </a:prstGeom>
          <a:ln>
            <a:noFill/>
          </a:ln>
          <a:effectLst>
            <a:outerShdw blurRad="190500" algn="tl" rotWithShape="0">
              <a:srgbClr val="000000">
                <a:alpha val="70000"/>
              </a:srgbClr>
            </a:outerShdw>
          </a:effectLst>
        </p:spPr>
      </p:pic>
      <p:sp>
        <p:nvSpPr>
          <p:cNvPr id="10" name="TextBox 9"/>
          <p:cNvSpPr txBox="1"/>
          <p:nvPr/>
        </p:nvSpPr>
        <p:spPr>
          <a:xfrm>
            <a:off x="5937438" y="1905000"/>
            <a:ext cx="965329" cy="341632"/>
          </a:xfrm>
          <a:prstGeom prst="rect">
            <a:avLst/>
          </a:prstGeom>
          <a:noFill/>
        </p:spPr>
        <p:txBody>
          <a:bodyPr wrap="none" rtlCol="0">
            <a:spAutoFit/>
          </a:bodyPr>
          <a:lstStyle/>
          <a:p>
            <a:pPr>
              <a:lnSpc>
                <a:spcPct val="90000"/>
              </a:lnSpc>
            </a:pPr>
            <a:r>
              <a:rPr lang="en-US" b="1" dirty="0"/>
              <a:t>5,404 ft</a:t>
            </a:r>
          </a:p>
        </p:txBody>
      </p:sp>
      <p:cxnSp>
        <p:nvCxnSpPr>
          <p:cNvPr id="12" name="Straight Arrow Connector 11"/>
          <p:cNvCxnSpPr/>
          <p:nvPr/>
        </p:nvCxnSpPr>
        <p:spPr>
          <a:xfrm flipH="1">
            <a:off x="3512545" y="2246632"/>
            <a:ext cx="2734267" cy="2613747"/>
          </a:xfrm>
          <a:prstGeom prst="straightConnector1">
            <a:avLst/>
          </a:prstGeom>
          <a:ln w="38100">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2583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Rose Run (OH)/</a:t>
            </a:r>
            <a:r>
              <a:rPr lang="en-US" dirty="0" err="1">
                <a:effectLst>
                  <a:outerShdw blurRad="38100" dist="38100" dir="2700000" algn="tl">
                    <a:srgbClr val="000000">
                      <a:alpha val="43137"/>
                    </a:srgbClr>
                  </a:outerShdw>
                </a:effectLst>
              </a:rPr>
              <a:t>gatesburg</a:t>
            </a:r>
            <a:r>
              <a:rPr lang="en-US" dirty="0">
                <a:effectLst>
                  <a:outerShdw blurRad="38100" dist="38100" dir="2700000" algn="tl">
                    <a:srgbClr val="000000">
                      <a:alpha val="43137"/>
                    </a:srgbClr>
                  </a:outerShdw>
                </a:effectLst>
              </a:rPr>
              <a:t> (PA,WV) sandstones</a:t>
            </a:r>
          </a:p>
        </p:txBody>
      </p:sp>
      <p:pic>
        <p:nvPicPr>
          <p:cNvPr id="5" name="Content Placeholder 4"/>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l="6626" t="8772" r="12756" b="68278"/>
          <a:stretch/>
        </p:blipFill>
        <p:spPr>
          <a:xfrm>
            <a:off x="2170114" y="3718920"/>
            <a:ext cx="7848600" cy="2891589"/>
          </a:xfrm>
          <a:prstGeom prst="rect">
            <a:avLst/>
          </a:prstGeom>
          <a:ln>
            <a:noFill/>
          </a:ln>
          <a:effectLst>
            <a:outerShdw blurRad="190500" algn="tl" rotWithShape="0">
              <a:srgbClr val="000000">
                <a:alpha val="70000"/>
              </a:srgbClr>
            </a:outerShdw>
          </a:effectLst>
        </p:spPr>
      </p:pic>
      <p:sp>
        <p:nvSpPr>
          <p:cNvPr id="4" name="Content Placeholder 3"/>
          <p:cNvSpPr>
            <a:spLocks noGrp="1"/>
          </p:cNvSpPr>
          <p:nvPr>
            <p:ph sz="half" idx="2"/>
          </p:nvPr>
        </p:nvSpPr>
        <p:spPr>
          <a:xfrm>
            <a:off x="1027114" y="1625252"/>
            <a:ext cx="10134600" cy="4343400"/>
          </a:xfrm>
        </p:spPr>
        <p:txBody>
          <a:bodyPr/>
          <a:lstStyle/>
          <a:p>
            <a:r>
              <a:rPr lang="en-US" dirty="0"/>
              <a:t>Measuring and predicting reservoir heterogeneity in complex </a:t>
            </a:r>
            <a:r>
              <a:rPr lang="en-US" dirty="0" err="1"/>
              <a:t>deposystems</a:t>
            </a:r>
            <a:r>
              <a:rPr lang="en-US" dirty="0"/>
              <a:t>: the Late Cambrian Rose Run Sandstone of eastern Ohio and western Pennsylvania (Riley et al., 1993)</a:t>
            </a:r>
          </a:p>
          <a:p>
            <a:r>
              <a:rPr lang="en-US" dirty="0"/>
              <a:t>Subsurface facies analysis of the Rose Run Sandstone formation in southeastern Ohio (</a:t>
            </a:r>
            <a:r>
              <a:rPr lang="en-US" dirty="0" err="1"/>
              <a:t>Chuks</a:t>
            </a:r>
            <a:r>
              <a:rPr lang="en-US" dirty="0"/>
              <a:t>, 2008)</a:t>
            </a:r>
          </a:p>
        </p:txBody>
      </p:sp>
      <p:sp>
        <p:nvSpPr>
          <p:cNvPr id="6" name="Slide Number Placeholder 3"/>
          <p:cNvSpPr txBox="1">
            <a:spLocks/>
          </p:cNvSpPr>
          <p:nvPr/>
        </p:nvSpPr>
        <p:spPr>
          <a:xfrm>
            <a:off x="11020173" y="6593808"/>
            <a:ext cx="1143001" cy="180974"/>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36C87F6-986D-49E6-AF40-1B3A1EE8064D}" type="slidenum">
              <a:rPr lang="en-US" smtClean="0"/>
              <a:pPr/>
              <a:t>12</a:t>
            </a:fld>
            <a:endParaRPr lang="en-US"/>
          </a:p>
        </p:txBody>
      </p:sp>
    </p:spTree>
    <p:extLst>
      <p:ext uri="{BB962C8B-B14F-4D97-AF65-F5344CB8AC3E}">
        <p14:creationId xmlns:p14="http://schemas.microsoft.com/office/powerpoint/2010/main" val="2180721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1" y="2590800"/>
            <a:ext cx="12188824" cy="1524001"/>
          </a:xfrm>
        </p:spPr>
        <p:txBody>
          <a:bodyPr anchor="ctr"/>
          <a:lstStyle/>
          <a:p>
            <a:pPr algn="ctr"/>
            <a:r>
              <a:rPr lang="en-US" dirty="0">
                <a:effectLst>
                  <a:outerShdw blurRad="38100" dist="38100" dir="2700000" algn="tl">
                    <a:srgbClr val="000000">
                      <a:alpha val="43137"/>
                    </a:srgbClr>
                  </a:outerShdw>
                </a:effectLst>
              </a:rPr>
              <a:t>Thank you!</a:t>
            </a:r>
          </a:p>
        </p:txBody>
      </p:sp>
      <p:sp>
        <p:nvSpPr>
          <p:cNvPr id="8" name="Subtitle 7"/>
          <p:cNvSpPr>
            <a:spLocks noGrp="1"/>
          </p:cNvSpPr>
          <p:nvPr>
            <p:ph type="subTitle" idx="1"/>
          </p:nvPr>
        </p:nvSpPr>
        <p:spPr>
          <a:xfrm>
            <a:off x="608012" y="4495800"/>
            <a:ext cx="11125200" cy="1524000"/>
          </a:xfrm>
        </p:spPr>
        <p:txBody>
          <a:bodyPr>
            <a:noAutofit/>
          </a:bodyPr>
          <a:lstStyle/>
          <a:p>
            <a:r>
              <a:rPr lang="en-US" sz="3000" b="1" dirty="0"/>
              <a:t>Kristin M. Carter, PG, CPG</a:t>
            </a:r>
          </a:p>
          <a:p>
            <a:r>
              <a:rPr lang="en-US" sz="3000" b="1" dirty="0"/>
              <a:t>Assistant State Geologist </a:t>
            </a:r>
          </a:p>
          <a:p>
            <a:r>
              <a:rPr lang="en-US" sz="3000" b="1" dirty="0"/>
              <a:t>Pennsylvania Geological Survey</a:t>
            </a:r>
          </a:p>
          <a:p>
            <a:r>
              <a:rPr lang="en-US" sz="3000" b="1" dirty="0"/>
              <a:t>Pittsburgh, Pennsylvania </a:t>
            </a:r>
          </a:p>
          <a:p>
            <a:r>
              <a:rPr lang="en-US" sz="3000" b="1" dirty="0"/>
              <a:t>krcarter@pa.gov</a:t>
            </a:r>
          </a:p>
        </p:txBody>
      </p:sp>
      <p:sp>
        <p:nvSpPr>
          <p:cNvPr id="4" name="Slide Number Placeholder 3"/>
          <p:cNvSpPr txBox="1">
            <a:spLocks/>
          </p:cNvSpPr>
          <p:nvPr/>
        </p:nvSpPr>
        <p:spPr>
          <a:xfrm>
            <a:off x="11020173" y="6593808"/>
            <a:ext cx="1143001" cy="18097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36C87F6-986D-49E6-AF40-1B3A1EE8064D}" type="slidenum">
              <a:rPr lang="en-US" sz="1000" smtClean="0"/>
              <a:pPr algn="r"/>
              <a:t>13</a:t>
            </a:fld>
            <a:endParaRPr lang="en-US" sz="1000"/>
          </a:p>
        </p:txBody>
      </p:sp>
    </p:spTree>
    <p:extLst>
      <p:ext uri="{BB962C8B-B14F-4D97-AF65-F5344CB8AC3E}">
        <p14:creationId xmlns:p14="http://schemas.microsoft.com/office/powerpoint/2010/main" val="510871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7614" y="274638"/>
            <a:ext cx="9753600" cy="867663"/>
          </a:xfrm>
        </p:spPr>
        <p:txBody>
          <a:bodyPr>
            <a:normAutofit/>
          </a:bodyPr>
          <a:lstStyle/>
          <a:p>
            <a:r>
              <a:rPr lang="en-US" dirty="0">
                <a:effectLst>
                  <a:outerShdw blurRad="38100" dist="38100" dir="2700000" algn="tl">
                    <a:srgbClr val="000000">
                      <a:alpha val="43137"/>
                    </a:srgbClr>
                  </a:outerShdw>
                </a:effectLst>
              </a:rPr>
              <a:t>Geologic INTERVALS of interest</a:t>
            </a:r>
          </a:p>
        </p:txBody>
      </p:sp>
      <p:sp>
        <p:nvSpPr>
          <p:cNvPr id="3" name="Content Placeholder 2"/>
          <p:cNvSpPr>
            <a:spLocks noGrp="1"/>
          </p:cNvSpPr>
          <p:nvPr>
            <p:ph idx="1"/>
          </p:nvPr>
        </p:nvSpPr>
        <p:spPr>
          <a:xfrm>
            <a:off x="1217614" y="2058099"/>
            <a:ext cx="9905998" cy="4343400"/>
          </a:xfrm>
        </p:spPr>
        <p:txBody>
          <a:bodyPr>
            <a:normAutofit fontScale="92500" lnSpcReduction="10000"/>
          </a:bodyPr>
          <a:lstStyle/>
          <a:p>
            <a:r>
              <a:rPr lang="en-US" dirty="0">
                <a:solidFill>
                  <a:schemeClr val="accent4">
                    <a:lumMod val="75000"/>
                  </a:schemeClr>
                </a:solidFill>
              </a:rPr>
              <a:t>Greenbrier Limestone </a:t>
            </a:r>
            <a:r>
              <a:rPr lang="en-US" dirty="0"/>
              <a:t>(&gt;40 ft thick at depths in excess of 1,800 ft; suitable for mining)</a:t>
            </a:r>
            <a:br>
              <a:rPr lang="en-US" dirty="0"/>
            </a:br>
            <a:endParaRPr lang="en-US" dirty="0"/>
          </a:p>
          <a:p>
            <a:r>
              <a:rPr lang="en-US" dirty="0">
                <a:solidFill>
                  <a:schemeClr val="accent4">
                    <a:lumMod val="75000"/>
                  </a:schemeClr>
                </a:solidFill>
              </a:rPr>
              <a:t>Salina Group salts </a:t>
            </a:r>
            <a:r>
              <a:rPr lang="en-US" dirty="0"/>
              <a:t>(&gt;100-ft thick preferred; suitable for solution mining)</a:t>
            </a:r>
            <a:br>
              <a:rPr lang="en-US" dirty="0"/>
            </a:br>
            <a:endParaRPr lang="en-US" dirty="0"/>
          </a:p>
          <a:p>
            <a:r>
              <a:rPr lang="en-US" dirty="0">
                <a:solidFill>
                  <a:schemeClr val="accent4">
                    <a:lumMod val="75000"/>
                  </a:schemeClr>
                </a:solidFill>
              </a:rPr>
              <a:t>Keener sandstone to Berea Sandstone </a:t>
            </a:r>
          </a:p>
          <a:p>
            <a:r>
              <a:rPr lang="en-US" dirty="0">
                <a:solidFill>
                  <a:schemeClr val="accent4">
                    <a:lumMod val="75000"/>
                  </a:schemeClr>
                </a:solidFill>
              </a:rPr>
              <a:t>Upper Devonian sandstones </a:t>
            </a:r>
          </a:p>
          <a:p>
            <a:r>
              <a:rPr lang="en-US" dirty="0">
                <a:solidFill>
                  <a:schemeClr val="accent4">
                    <a:lumMod val="75000"/>
                  </a:schemeClr>
                </a:solidFill>
              </a:rPr>
              <a:t>Oriskany Sandstone</a:t>
            </a:r>
          </a:p>
          <a:p>
            <a:r>
              <a:rPr lang="en-US" dirty="0">
                <a:solidFill>
                  <a:schemeClr val="accent4">
                    <a:lumMod val="75000"/>
                  </a:schemeClr>
                </a:solidFill>
              </a:rPr>
              <a:t>Clinton-Medina Group </a:t>
            </a:r>
            <a:r>
              <a:rPr lang="en-US" dirty="0"/>
              <a:t>through </a:t>
            </a:r>
            <a:r>
              <a:rPr lang="en-US" dirty="0">
                <a:solidFill>
                  <a:schemeClr val="accent4">
                    <a:lumMod val="75000"/>
                  </a:schemeClr>
                </a:solidFill>
              </a:rPr>
              <a:t>Tuscarora Sandstone </a:t>
            </a:r>
          </a:p>
          <a:p>
            <a:r>
              <a:rPr lang="en-US" dirty="0">
                <a:solidFill>
                  <a:schemeClr val="accent4">
                    <a:lumMod val="75000"/>
                  </a:schemeClr>
                </a:solidFill>
              </a:rPr>
              <a:t>Rose Run </a:t>
            </a:r>
            <a:r>
              <a:rPr lang="en-US" dirty="0"/>
              <a:t>and </a:t>
            </a:r>
            <a:r>
              <a:rPr lang="en-US" dirty="0">
                <a:solidFill>
                  <a:schemeClr val="accent4">
                    <a:lumMod val="75000"/>
                  </a:schemeClr>
                </a:solidFill>
              </a:rPr>
              <a:t>Upper Sandy Member </a:t>
            </a:r>
            <a:r>
              <a:rPr lang="en-US" dirty="0"/>
              <a:t>of the Gatesburg Formation</a:t>
            </a:r>
          </a:p>
        </p:txBody>
      </p:sp>
      <p:sp>
        <p:nvSpPr>
          <p:cNvPr id="6" name="TextBox 5"/>
          <p:cNvSpPr txBox="1"/>
          <p:nvPr/>
        </p:nvSpPr>
        <p:spPr>
          <a:xfrm>
            <a:off x="989012" y="2703848"/>
            <a:ext cx="3124200" cy="424732"/>
          </a:xfrm>
          <a:prstGeom prst="rect">
            <a:avLst/>
          </a:prstGeom>
          <a:noFill/>
        </p:spPr>
        <p:txBody>
          <a:bodyPr wrap="square" rtlCol="0">
            <a:spAutoFit/>
          </a:bodyPr>
          <a:lstStyle/>
          <a:p>
            <a:pPr>
              <a:lnSpc>
                <a:spcPct val="90000"/>
              </a:lnSpc>
            </a:pPr>
            <a:r>
              <a:rPr lang="en-US" sz="2400" b="1" dirty="0"/>
              <a:t>Salt caverns</a:t>
            </a:r>
          </a:p>
        </p:txBody>
      </p:sp>
      <p:sp>
        <p:nvSpPr>
          <p:cNvPr id="7" name="TextBox 6"/>
          <p:cNvSpPr txBox="1"/>
          <p:nvPr/>
        </p:nvSpPr>
        <p:spPr>
          <a:xfrm>
            <a:off x="989012" y="3482450"/>
            <a:ext cx="3489855" cy="424732"/>
          </a:xfrm>
          <a:prstGeom prst="rect">
            <a:avLst/>
          </a:prstGeom>
          <a:noFill/>
        </p:spPr>
        <p:txBody>
          <a:bodyPr wrap="square" rtlCol="0">
            <a:spAutoFit/>
          </a:bodyPr>
          <a:lstStyle/>
          <a:p>
            <a:pPr>
              <a:lnSpc>
                <a:spcPct val="90000"/>
              </a:lnSpc>
            </a:pPr>
            <a:r>
              <a:rPr lang="en-US" sz="2400" b="1" dirty="0"/>
              <a:t>Gas reservoirs</a:t>
            </a:r>
          </a:p>
        </p:txBody>
      </p:sp>
      <p:sp>
        <p:nvSpPr>
          <p:cNvPr id="8" name="TextBox 7"/>
          <p:cNvSpPr txBox="1"/>
          <p:nvPr/>
        </p:nvSpPr>
        <p:spPr>
          <a:xfrm>
            <a:off x="989012" y="1616066"/>
            <a:ext cx="3581400" cy="424732"/>
          </a:xfrm>
          <a:prstGeom prst="rect">
            <a:avLst/>
          </a:prstGeom>
          <a:noFill/>
        </p:spPr>
        <p:txBody>
          <a:bodyPr wrap="square" rtlCol="0">
            <a:spAutoFit/>
          </a:bodyPr>
          <a:lstStyle/>
          <a:p>
            <a:pPr>
              <a:lnSpc>
                <a:spcPct val="90000"/>
              </a:lnSpc>
            </a:pPr>
            <a:r>
              <a:rPr lang="en-US" sz="2400" b="1" dirty="0"/>
              <a:t>Mined-rock caverns</a:t>
            </a:r>
          </a:p>
        </p:txBody>
      </p:sp>
      <p:sp>
        <p:nvSpPr>
          <p:cNvPr id="9" name="Slide Number Placeholder 3"/>
          <p:cNvSpPr txBox="1">
            <a:spLocks/>
          </p:cNvSpPr>
          <p:nvPr/>
        </p:nvSpPr>
        <p:spPr>
          <a:xfrm>
            <a:off x="11020173" y="6593808"/>
            <a:ext cx="1143001" cy="180974"/>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36C87F6-986D-49E6-AF40-1B3A1EE8064D}" type="slidenum">
              <a:rPr lang="en-US" smtClean="0"/>
              <a:pPr/>
              <a:t>2</a:t>
            </a:fld>
            <a:endParaRPr lang="en-US" dirty="0"/>
          </a:p>
        </p:txBody>
      </p:sp>
    </p:spTree>
    <p:extLst>
      <p:ext uri="{BB962C8B-B14F-4D97-AF65-F5344CB8AC3E}">
        <p14:creationId xmlns:p14="http://schemas.microsoft.com/office/powerpoint/2010/main" val="172613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2813" y="274638"/>
            <a:ext cx="10363198" cy="1325562"/>
          </a:xfrm>
        </p:spPr>
        <p:txBody>
          <a:bodyPr/>
          <a:lstStyle/>
          <a:p>
            <a:r>
              <a:rPr lang="en-US" dirty="0">
                <a:effectLst>
                  <a:outerShdw blurRad="38100" dist="38100" dir="2700000" algn="tl">
                    <a:srgbClr val="000000">
                      <a:alpha val="43137"/>
                    </a:srgbClr>
                  </a:outerShdw>
                </a:effectLst>
              </a:rPr>
              <a:t>Evaluating our Prospects</a:t>
            </a:r>
          </a:p>
        </p:txBody>
      </p:sp>
      <p:sp>
        <p:nvSpPr>
          <p:cNvPr id="3" name="Content Placeholder 2"/>
          <p:cNvSpPr>
            <a:spLocks noGrp="1"/>
          </p:cNvSpPr>
          <p:nvPr>
            <p:ph idx="1"/>
          </p:nvPr>
        </p:nvSpPr>
        <p:spPr>
          <a:xfrm>
            <a:off x="1032250" y="1714500"/>
            <a:ext cx="8228011" cy="4800600"/>
          </a:xfrm>
        </p:spPr>
        <p:txBody>
          <a:bodyPr>
            <a:normAutofit fontScale="70000" lnSpcReduction="20000"/>
          </a:bodyPr>
          <a:lstStyle/>
          <a:p>
            <a:r>
              <a:rPr lang="en-US" dirty="0">
                <a:solidFill>
                  <a:schemeClr val="accent4">
                    <a:lumMod val="75000"/>
                  </a:schemeClr>
                </a:solidFill>
              </a:rPr>
              <a:t>Mined-rock cavern </a:t>
            </a:r>
          </a:p>
          <a:p>
            <a:pPr marL="685800">
              <a:buFont typeface="Wingdings" panose="05000000000000000000" pitchFamily="2" charset="2"/>
              <a:buChar char="Ø"/>
            </a:pPr>
            <a:r>
              <a:rPr lang="en-US" dirty="0"/>
              <a:t>depth, thickness, extent (facies changes)</a:t>
            </a:r>
          </a:p>
          <a:p>
            <a:r>
              <a:rPr lang="en-US" dirty="0">
                <a:solidFill>
                  <a:schemeClr val="accent4">
                    <a:lumMod val="75000"/>
                  </a:schemeClr>
                </a:solidFill>
              </a:rPr>
              <a:t>Salt cavern </a:t>
            </a:r>
          </a:p>
          <a:p>
            <a:pPr marL="685800">
              <a:buFont typeface="Wingdings" panose="05000000000000000000" pitchFamily="2" charset="2"/>
              <a:buChar char="Ø"/>
            </a:pPr>
            <a:r>
              <a:rPr lang="en-US" dirty="0"/>
              <a:t>location, thickness, extent </a:t>
            </a:r>
          </a:p>
          <a:p>
            <a:pPr marL="685800">
              <a:buFont typeface="Wingdings" panose="05000000000000000000" pitchFamily="2" charset="2"/>
              <a:buChar char="Ø"/>
            </a:pPr>
            <a:r>
              <a:rPr lang="en-US" dirty="0"/>
              <a:t>create your storage container</a:t>
            </a:r>
          </a:p>
          <a:p>
            <a:pPr marL="685800">
              <a:buFont typeface="Wingdings" panose="05000000000000000000" pitchFamily="2" charset="2"/>
              <a:buChar char="Ø"/>
            </a:pPr>
            <a:r>
              <a:rPr lang="en-US" dirty="0"/>
              <a:t>F salt ~100 </a:t>
            </a:r>
            <a:r>
              <a:rPr lang="en-US" dirty="0" err="1"/>
              <a:t>ft</a:t>
            </a:r>
            <a:r>
              <a:rPr lang="en-US" dirty="0"/>
              <a:t> thick in Ohio River Valley corridor</a:t>
            </a:r>
          </a:p>
          <a:p>
            <a:pPr marL="685800">
              <a:buFont typeface="Wingdings" panose="05000000000000000000" pitchFamily="2" charset="2"/>
              <a:buChar char="Ø"/>
            </a:pPr>
            <a:r>
              <a:rPr lang="en-US" dirty="0"/>
              <a:t>Manage produced brine</a:t>
            </a:r>
          </a:p>
          <a:p>
            <a:r>
              <a:rPr lang="en-US" dirty="0">
                <a:solidFill>
                  <a:schemeClr val="accent4">
                    <a:lumMod val="75000"/>
                  </a:schemeClr>
                </a:solidFill>
              </a:rPr>
              <a:t>Gas reservoirs</a:t>
            </a:r>
            <a:r>
              <a:rPr lang="en-US" dirty="0"/>
              <a:t> </a:t>
            </a:r>
          </a:p>
          <a:p>
            <a:pPr marL="685800">
              <a:buFont typeface="Wingdings" panose="05000000000000000000" pitchFamily="2" charset="2"/>
              <a:buChar char="Ø"/>
            </a:pPr>
            <a:r>
              <a:rPr lang="en-US" dirty="0"/>
              <a:t>multiple sandstone reservoirs at various depths in AOI</a:t>
            </a:r>
          </a:p>
          <a:p>
            <a:pPr marL="685800">
              <a:buFont typeface="Wingdings" panose="05000000000000000000" pitchFamily="2" charset="2"/>
              <a:buChar char="Ø"/>
            </a:pPr>
            <a:r>
              <a:rPr lang="en-US" dirty="0"/>
              <a:t>porosity/permeability characteristics are important</a:t>
            </a:r>
          </a:p>
          <a:p>
            <a:pPr marL="685800">
              <a:buFont typeface="Wingdings" panose="05000000000000000000" pitchFamily="2" charset="2"/>
              <a:buChar char="Ø"/>
            </a:pPr>
            <a:r>
              <a:rPr lang="en-US" dirty="0"/>
              <a:t>productivity gives insight into potential storage potential</a:t>
            </a:r>
          </a:p>
          <a:p>
            <a:pPr marL="685800">
              <a:buFont typeface="Wingdings" panose="05000000000000000000" pitchFamily="2" charset="2"/>
              <a:buChar char="Ø"/>
            </a:pPr>
            <a:r>
              <a:rPr lang="en-US" dirty="0"/>
              <a:t>stacked storage opportunities</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839" t="8889" r="22542" b="11111"/>
          <a:stretch/>
        </p:blipFill>
        <p:spPr>
          <a:xfrm>
            <a:off x="9258673" y="1047750"/>
            <a:ext cx="2743200" cy="5486400"/>
          </a:xfrm>
          <a:prstGeom prst="rect">
            <a:avLst/>
          </a:prstGeom>
          <a:ln>
            <a:noFill/>
          </a:ln>
          <a:effectLst>
            <a:softEdge rad="112500"/>
          </a:effectLst>
        </p:spPr>
      </p:pic>
      <p:sp>
        <p:nvSpPr>
          <p:cNvPr id="4" name="Slide Number Placeholder 3"/>
          <p:cNvSpPr>
            <a:spLocks noGrp="1"/>
          </p:cNvSpPr>
          <p:nvPr>
            <p:ph type="sldNum" sz="quarter" idx="12"/>
          </p:nvPr>
        </p:nvSpPr>
        <p:spPr>
          <a:xfrm>
            <a:off x="11020173" y="6593808"/>
            <a:ext cx="1143001" cy="180974"/>
          </a:xfrm>
        </p:spPr>
        <p:txBody>
          <a:bodyPr/>
          <a:lstStyle/>
          <a:p>
            <a:fld id="{F36C87F6-986D-49E6-AF40-1B3A1EE8064D}" type="slidenum">
              <a:rPr lang="en-US" smtClean="0"/>
              <a:t>3</a:t>
            </a:fld>
            <a:endParaRPr lang="en-US"/>
          </a:p>
        </p:txBody>
      </p:sp>
    </p:spTree>
    <p:extLst>
      <p:ext uri="{BB962C8B-B14F-4D97-AF65-F5344CB8AC3E}">
        <p14:creationId xmlns:p14="http://schemas.microsoft.com/office/powerpoint/2010/main" val="3755793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1000"/>
                                        <p:tgtEl>
                                          <p:spTgt spid="3">
                                            <p:txEl>
                                              <p:pRg st="8" end="8"/>
                                            </p:txEl>
                                          </p:spTgt>
                                        </p:tgtEl>
                                      </p:cBhvr>
                                    </p:animEffect>
                                    <p:anim calcmode="lin" valueType="num">
                                      <p:cBhvr>
                                        <p:cTn id="4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1000"/>
                                        <p:tgtEl>
                                          <p:spTgt spid="3">
                                            <p:txEl>
                                              <p:pRg st="9" end="9"/>
                                            </p:txEl>
                                          </p:spTgt>
                                        </p:tgtEl>
                                      </p:cBhvr>
                                    </p:animEffect>
                                    <p:anim calcmode="lin" valueType="num">
                                      <p:cBhvr>
                                        <p:cTn id="5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9" end="9"/>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1000"/>
                                        <p:tgtEl>
                                          <p:spTgt spid="3">
                                            <p:txEl>
                                              <p:pRg st="10" end="10"/>
                                            </p:txEl>
                                          </p:spTgt>
                                        </p:tgtEl>
                                      </p:cBhvr>
                                    </p:animEffect>
                                    <p:anim calcmode="lin" valueType="num">
                                      <p:cBhvr>
                                        <p:cTn id="5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9"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1000"/>
                                        <p:tgtEl>
                                          <p:spTgt spid="3">
                                            <p:txEl>
                                              <p:pRg st="11" end="11"/>
                                            </p:txEl>
                                          </p:spTgt>
                                        </p:tgtEl>
                                      </p:cBhvr>
                                    </p:animEffect>
                                    <p:anim calcmode="lin" valueType="num">
                                      <p:cBhvr>
                                        <p:cTn id="63"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64"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Reservoir characterization Efforts</a:t>
            </a:r>
          </a:p>
        </p:txBody>
      </p:sp>
      <p:sp>
        <p:nvSpPr>
          <p:cNvPr id="3" name="Content Placeholder 2"/>
          <p:cNvSpPr>
            <a:spLocks noGrp="1"/>
          </p:cNvSpPr>
          <p:nvPr>
            <p:ph idx="1"/>
          </p:nvPr>
        </p:nvSpPr>
        <p:spPr>
          <a:xfrm>
            <a:off x="1217614" y="1828800"/>
            <a:ext cx="7924798" cy="4343400"/>
          </a:xfrm>
        </p:spPr>
        <p:txBody>
          <a:bodyPr/>
          <a:lstStyle/>
          <a:p>
            <a:r>
              <a:rPr lang="en-US" dirty="0">
                <a:solidFill>
                  <a:srgbClr val="B35406"/>
                </a:solidFill>
              </a:rPr>
              <a:t>Legacy data </a:t>
            </a:r>
            <a:r>
              <a:rPr lang="en-US" dirty="0"/>
              <a:t>compilation</a:t>
            </a:r>
          </a:p>
          <a:p>
            <a:r>
              <a:rPr lang="en-US" dirty="0">
                <a:solidFill>
                  <a:srgbClr val="B35406"/>
                </a:solidFill>
              </a:rPr>
              <a:t>Mapping and petrophysical calculations</a:t>
            </a:r>
            <a:endParaRPr lang="en-US" dirty="0"/>
          </a:p>
          <a:p>
            <a:r>
              <a:rPr lang="en-US" dirty="0"/>
              <a:t>Qualitative </a:t>
            </a:r>
            <a:r>
              <a:rPr lang="en-US" dirty="0">
                <a:solidFill>
                  <a:srgbClr val="B35406"/>
                </a:solidFill>
              </a:rPr>
              <a:t>thin section analyses </a:t>
            </a:r>
            <a:br>
              <a:rPr lang="en-US" dirty="0">
                <a:solidFill>
                  <a:srgbClr val="B35406"/>
                </a:solidFill>
              </a:rPr>
            </a:b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288847">
            <a:off x="9445343" y="435684"/>
            <a:ext cx="2016025" cy="3115675"/>
          </a:xfrm>
          <a:prstGeom prst="rect">
            <a:avLst/>
          </a:prstGeom>
          <a:ln>
            <a:noFill/>
          </a:ln>
          <a:effectLst>
            <a:outerShdw blurRad="190500" algn="tl" rotWithShape="0">
              <a:srgbClr val="000000">
                <a:alpha val="70000"/>
              </a:srgbClr>
            </a:outerShdw>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7013" y="4038600"/>
            <a:ext cx="3983763" cy="2655842"/>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l="1909" t="4855" b="485"/>
          <a:stretch/>
        </p:blipFill>
        <p:spPr>
          <a:xfrm>
            <a:off x="3848832" y="3505200"/>
            <a:ext cx="3136124" cy="23795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6"/>
          <a:stretch>
            <a:fillRect/>
          </a:stretch>
        </p:blipFill>
        <p:spPr>
          <a:xfrm>
            <a:off x="7542212" y="3583493"/>
            <a:ext cx="2385184" cy="3110949"/>
          </a:xfrm>
          <a:prstGeom prst="rect">
            <a:avLst/>
          </a:prstGeom>
          <a:ln>
            <a:noFill/>
          </a:ln>
          <a:effectLst>
            <a:outerShdw blurRad="190500" algn="tl" rotWithShape="0">
              <a:srgbClr val="000000">
                <a:alpha val="70000"/>
              </a:srgbClr>
            </a:outerShdw>
          </a:effectLst>
        </p:spPr>
      </p:pic>
      <p:sp>
        <p:nvSpPr>
          <p:cNvPr id="10" name="Slide Number Placeholder 3"/>
          <p:cNvSpPr txBox="1">
            <a:spLocks/>
          </p:cNvSpPr>
          <p:nvPr/>
        </p:nvSpPr>
        <p:spPr>
          <a:xfrm>
            <a:off x="11020173" y="6593808"/>
            <a:ext cx="1143001" cy="180974"/>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36C87F6-986D-49E6-AF40-1B3A1EE8064D}" type="slidenum">
              <a:rPr lang="en-US" smtClean="0"/>
              <a:pPr/>
              <a:t>4</a:t>
            </a:fld>
            <a:endParaRPr lang="en-US"/>
          </a:p>
        </p:txBody>
      </p:sp>
    </p:spTree>
    <p:extLst>
      <p:ext uri="{BB962C8B-B14F-4D97-AF65-F5344CB8AC3E}">
        <p14:creationId xmlns:p14="http://schemas.microsoft.com/office/powerpoint/2010/main" val="3826866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1500" tmFilter="0, 0; .2, .5; .8, .5; 1, 0"/>
                                        <p:tgtEl>
                                          <p:spTgt spid="3">
                                            <p:txEl>
                                              <p:pRg st="0" end="0"/>
                                            </p:txEl>
                                          </p:spTgt>
                                        </p:tgtEl>
                                      </p:cBhvr>
                                    </p:animEffect>
                                    <p:animScale>
                                      <p:cBhvr>
                                        <p:cTn id="7" dur="750" autoRev="1" fill="hold"/>
                                        <p:tgtEl>
                                          <p:spTgt spid="3">
                                            <p:txEl>
                                              <p:pRg st="0" end="0"/>
                                            </p:txEl>
                                          </p:spTgt>
                                        </p:tgtEl>
                                      </p:cBhvr>
                                      <p:by x="105000" y="105000"/>
                                    </p:animScale>
                                  </p:childTnLst>
                                </p:cTn>
                              </p:par>
                            </p:childTnLst>
                          </p:cTn>
                        </p:par>
                        <p:par>
                          <p:cTn id="8" fill="hold">
                            <p:stCondLst>
                              <p:cond delay="1500"/>
                            </p:stCondLst>
                            <p:childTnLst>
                              <p:par>
                                <p:cTn id="9" presetID="26" presetClass="emph" presetSubtype="0" fill="hold" nodeType="afterEffect">
                                  <p:stCondLst>
                                    <p:cond delay="0"/>
                                  </p:stCondLst>
                                  <p:childTnLst>
                                    <p:animEffect transition="out" filter="fade">
                                      <p:cBhvr>
                                        <p:cTn id="10" dur="1500" tmFilter="0, 0; .2, .5; .8, .5; 1, 0"/>
                                        <p:tgtEl>
                                          <p:spTgt spid="3">
                                            <p:txEl>
                                              <p:pRg st="1" end="1"/>
                                            </p:txEl>
                                          </p:spTgt>
                                        </p:tgtEl>
                                      </p:cBhvr>
                                    </p:animEffect>
                                    <p:animScale>
                                      <p:cBhvr>
                                        <p:cTn id="11" dur="750" autoRev="1" fill="hold"/>
                                        <p:tgtEl>
                                          <p:spTgt spid="3">
                                            <p:txEl>
                                              <p:pRg st="1" end="1"/>
                                            </p:txEl>
                                          </p:spTgt>
                                        </p:tgtEl>
                                      </p:cBhvr>
                                      <p:by x="105000" y="105000"/>
                                    </p:animScale>
                                  </p:childTnLst>
                                </p:cTn>
                              </p:par>
                            </p:childTnLst>
                          </p:cTn>
                        </p:par>
                        <p:par>
                          <p:cTn id="12" fill="hold">
                            <p:stCondLst>
                              <p:cond delay="3000"/>
                            </p:stCondLst>
                            <p:childTnLst>
                              <p:par>
                                <p:cTn id="13" presetID="26" presetClass="emph" presetSubtype="0" fill="hold" nodeType="afterEffect">
                                  <p:stCondLst>
                                    <p:cond delay="0"/>
                                  </p:stCondLst>
                                  <p:childTnLst>
                                    <p:animEffect transition="out" filter="fade">
                                      <p:cBhvr>
                                        <p:cTn id="14" dur="1500" tmFilter="0, 0; .2, .5; .8, .5; 1, 0"/>
                                        <p:tgtEl>
                                          <p:spTgt spid="3">
                                            <p:txEl>
                                              <p:pRg st="2" end="2"/>
                                            </p:txEl>
                                          </p:spTgt>
                                        </p:tgtEl>
                                      </p:cBhvr>
                                    </p:animEffect>
                                    <p:animScale>
                                      <p:cBhvr>
                                        <p:cTn id="15" dur="750" autoRev="1" fill="hold"/>
                                        <p:tgtEl>
                                          <p:spTgt spid="3">
                                            <p:txEl>
                                              <p:pRg st="2" end="2"/>
                                            </p:txEl>
                                          </p:spTgt>
                                        </p:tgtEl>
                                      </p:cBhvr>
                                      <p:by x="105000" y="105000"/>
                                    </p:animScale>
                                  </p:childTnLst>
                                </p:cTn>
                              </p:par>
                            </p:childTnLst>
                          </p:cTn>
                        </p:par>
                        <p:par>
                          <p:cTn id="16" fill="hold">
                            <p:stCondLst>
                              <p:cond delay="4500"/>
                            </p:stCondLst>
                            <p:childTnLst>
                              <p:par>
                                <p:cTn id="17" presetID="10" presetClass="exit" presetSubtype="0" fill="hold" nodeType="afterEffect">
                                  <p:stCondLst>
                                    <p:cond delay="0"/>
                                  </p:stCondLst>
                                  <p:childTnLst>
                                    <p:animEffect transition="out" filter="fade">
                                      <p:cBhvr>
                                        <p:cTn id="18" dur="500"/>
                                        <p:tgtEl>
                                          <p:spTgt spid="3">
                                            <p:txEl>
                                              <p:pRg st="1" end="1"/>
                                            </p:txEl>
                                          </p:spTgt>
                                        </p:tgtEl>
                                      </p:cBhvr>
                                    </p:animEffect>
                                    <p:set>
                                      <p:cBhvr>
                                        <p:cTn id="19" dur="1" fill="hold">
                                          <p:stCondLst>
                                            <p:cond delay="499"/>
                                          </p:stCondLst>
                                        </p:cTn>
                                        <p:tgtEl>
                                          <p:spTgt spid="3">
                                            <p:txEl>
                                              <p:pRg st="1" end="1"/>
                                            </p:txEl>
                                          </p:spTgt>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3">
                                            <p:txEl>
                                              <p:pRg st="2" end="2"/>
                                            </p:txEl>
                                          </p:spTgt>
                                        </p:tgtEl>
                                      </p:cBhvr>
                                    </p:animEffect>
                                    <p:set>
                                      <p:cBhvr>
                                        <p:cTn id="22"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Reservoir characterization Efforts</a:t>
            </a:r>
          </a:p>
        </p:txBody>
      </p:sp>
      <p:pic>
        <p:nvPicPr>
          <p:cNvPr id="6" name="Picture 1"/>
          <p:cNvPicPr>
            <a:picLocks noChangeAspect="1"/>
          </p:cNvPicPr>
          <p:nvPr/>
        </p:nvPicPr>
        <p:blipFill rotWithShape="1">
          <a:blip r:embed="rId3">
            <a:extLst>
              <a:ext uri="{28A0092B-C50C-407E-A947-70E740481C1C}">
                <a14:useLocalDpi xmlns:a14="http://schemas.microsoft.com/office/drawing/2010/main" val="0"/>
              </a:ext>
            </a:extLst>
          </a:blip>
          <a:srcRect t="-293" r="13333" b="36783"/>
          <a:stretch/>
        </p:blipFill>
        <p:spPr bwMode="auto">
          <a:xfrm>
            <a:off x="5942012" y="1090232"/>
            <a:ext cx="5943600" cy="550357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3"/>
          <p:cNvSpPr txBox="1">
            <a:spLocks/>
          </p:cNvSpPr>
          <p:nvPr/>
        </p:nvSpPr>
        <p:spPr>
          <a:xfrm>
            <a:off x="11020173" y="6593808"/>
            <a:ext cx="1143001" cy="180974"/>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36C87F6-986D-49E6-AF40-1B3A1EE8064D}" type="slidenum">
              <a:rPr lang="en-US" smtClean="0"/>
              <a:pPr/>
              <a:t>5</a:t>
            </a:fld>
            <a:endParaRPr lang="en-US"/>
          </a:p>
        </p:txBody>
      </p:sp>
      <p:sp>
        <p:nvSpPr>
          <p:cNvPr id="8" name="Content Placeholder 7"/>
          <p:cNvSpPr>
            <a:spLocks noGrp="1"/>
          </p:cNvSpPr>
          <p:nvPr>
            <p:ph idx="1"/>
          </p:nvPr>
        </p:nvSpPr>
        <p:spPr>
          <a:xfrm>
            <a:off x="1199984" y="1670320"/>
            <a:ext cx="4589628" cy="4343400"/>
          </a:xfrm>
        </p:spPr>
        <p:txBody>
          <a:bodyPr>
            <a:normAutofit/>
          </a:bodyPr>
          <a:lstStyle/>
          <a:p>
            <a:r>
              <a:rPr lang="en-US" dirty="0">
                <a:solidFill>
                  <a:srgbClr val="B35406"/>
                </a:solidFill>
              </a:rPr>
              <a:t>Mapping and petrophysical calculations </a:t>
            </a:r>
          </a:p>
          <a:p>
            <a:pPr marL="457200">
              <a:buFont typeface="Wingdings" panose="05000000000000000000" pitchFamily="2" charset="2"/>
              <a:buChar char="ü"/>
            </a:pPr>
            <a:r>
              <a:rPr lang="en-US" dirty="0"/>
              <a:t>Pick tops</a:t>
            </a:r>
          </a:p>
          <a:p>
            <a:pPr marL="457200">
              <a:buFont typeface="Wingdings" panose="05000000000000000000" pitchFamily="2" charset="2"/>
              <a:buChar char="ü"/>
            </a:pPr>
            <a:r>
              <a:rPr lang="en-US" dirty="0"/>
              <a:t>Map surfaces</a:t>
            </a:r>
          </a:p>
          <a:p>
            <a:pPr marL="457200">
              <a:buFont typeface="Wingdings" panose="05000000000000000000" pitchFamily="2" charset="2"/>
              <a:buChar char="ü"/>
            </a:pPr>
            <a:r>
              <a:rPr lang="en-US" dirty="0"/>
              <a:t>Select cutoff criteria (for ‘net sand’)</a:t>
            </a:r>
          </a:p>
          <a:p>
            <a:pPr marL="457200">
              <a:buFont typeface="Wingdings" panose="05000000000000000000" pitchFamily="2" charset="2"/>
              <a:buChar char="ü"/>
            </a:pPr>
            <a:r>
              <a:rPr lang="en-US" dirty="0"/>
              <a:t>Compute reservoir parameters</a:t>
            </a:r>
          </a:p>
        </p:txBody>
      </p:sp>
      <p:sp>
        <p:nvSpPr>
          <p:cNvPr id="9" name="Rectangle 8"/>
          <p:cNvSpPr/>
          <p:nvPr/>
        </p:nvSpPr>
        <p:spPr>
          <a:xfrm>
            <a:off x="5942012" y="4267200"/>
            <a:ext cx="5905500" cy="457200"/>
          </a:xfrm>
          <a:prstGeom prst="rect">
            <a:avLst/>
          </a:prstGeom>
          <a:solidFill>
            <a:srgbClr val="FFFF00">
              <a:alpha val="22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10" name="TextBox 9"/>
          <p:cNvSpPr txBox="1"/>
          <p:nvPr/>
        </p:nvSpPr>
        <p:spPr>
          <a:xfrm>
            <a:off x="389461" y="6259563"/>
            <a:ext cx="3105337" cy="424732"/>
          </a:xfrm>
          <a:prstGeom prst="rect">
            <a:avLst/>
          </a:prstGeom>
          <a:noFill/>
        </p:spPr>
        <p:txBody>
          <a:bodyPr wrap="none" rtlCol="0">
            <a:spAutoFit/>
          </a:bodyPr>
          <a:lstStyle/>
          <a:p>
            <a:pPr>
              <a:lnSpc>
                <a:spcPct val="90000"/>
              </a:lnSpc>
            </a:pPr>
            <a:r>
              <a:rPr lang="en-US" sz="2400" dirty="0"/>
              <a:t>Oriskany Sandstone</a:t>
            </a:r>
          </a:p>
        </p:txBody>
      </p:sp>
    </p:spTree>
    <p:extLst>
      <p:ext uri="{BB962C8B-B14F-4D97-AF65-F5344CB8AC3E}">
        <p14:creationId xmlns:p14="http://schemas.microsoft.com/office/powerpoint/2010/main" val="2025970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1000"/>
                                        <p:tgtEl>
                                          <p:spTgt spid="8">
                                            <p:txEl>
                                              <p:pRg st="1" end="1"/>
                                            </p:txEl>
                                          </p:spTgt>
                                        </p:tgtEl>
                                      </p:cBhvr>
                                    </p:animEffect>
                                    <p:anim calcmode="lin" valueType="num">
                                      <p:cBhvr>
                                        <p:cTn id="8"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fade">
                                      <p:cBhvr>
                                        <p:cTn id="13" dur="1000"/>
                                        <p:tgtEl>
                                          <p:spTgt spid="8">
                                            <p:txEl>
                                              <p:pRg st="2" end="2"/>
                                            </p:txEl>
                                          </p:spTgt>
                                        </p:tgtEl>
                                      </p:cBhvr>
                                    </p:animEffect>
                                    <p:anim calcmode="lin" valueType="num">
                                      <p:cBhvr>
                                        <p:cTn id="14"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fade">
                                      <p:cBhvr>
                                        <p:cTn id="19" dur="1000"/>
                                        <p:tgtEl>
                                          <p:spTgt spid="8">
                                            <p:txEl>
                                              <p:pRg st="3" end="3"/>
                                            </p:txEl>
                                          </p:spTgt>
                                        </p:tgtEl>
                                      </p:cBhvr>
                                    </p:animEffect>
                                    <p:anim calcmode="lin" valueType="num">
                                      <p:cBhvr>
                                        <p:cTn id="20"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animEffect transition="in" filter="fade">
                                      <p:cBhvr>
                                        <p:cTn id="25" dur="1000"/>
                                        <p:tgtEl>
                                          <p:spTgt spid="8">
                                            <p:txEl>
                                              <p:pRg st="4" end="4"/>
                                            </p:txEl>
                                          </p:spTgt>
                                        </p:tgtEl>
                                      </p:cBhvr>
                                    </p:animEffect>
                                    <p:anim calcmode="lin" valueType="num">
                                      <p:cBhvr>
                                        <p:cTn id="26"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Reservoir characterization Efforts</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932612" y="1242346"/>
            <a:ext cx="4867656" cy="5067014"/>
          </a:xfrm>
          <a:prstGeom prst="rect">
            <a:avLst/>
          </a:prstGeom>
          <a:ln>
            <a:noFill/>
          </a:ln>
          <a:effectLst>
            <a:outerShdw blurRad="190500" algn="tl" rotWithShape="0">
              <a:srgbClr val="000000">
                <a:alpha val="70000"/>
              </a:srgbClr>
            </a:outerShdw>
          </a:effectLst>
        </p:spPr>
      </p:pic>
      <p:sp>
        <p:nvSpPr>
          <p:cNvPr id="4" name="Slide Number Placeholder 3"/>
          <p:cNvSpPr>
            <a:spLocks noGrp="1"/>
          </p:cNvSpPr>
          <p:nvPr>
            <p:ph type="sldNum" sz="quarter" idx="12"/>
          </p:nvPr>
        </p:nvSpPr>
        <p:spPr/>
        <p:txBody>
          <a:bodyPr/>
          <a:lstStyle/>
          <a:p>
            <a:fld id="{F36C87F6-986D-49E6-AF40-1B3A1EE8064D}" type="slidenum">
              <a:rPr lang="en-US" smtClean="0"/>
              <a:t>6</a:t>
            </a:fld>
            <a:endParaRPr lang="en-US"/>
          </a:p>
        </p:txBody>
      </p:sp>
      <p:sp>
        <p:nvSpPr>
          <p:cNvPr id="6" name="Content Placeholder 7"/>
          <p:cNvSpPr txBox="1">
            <a:spLocks/>
          </p:cNvSpPr>
          <p:nvPr/>
        </p:nvSpPr>
        <p:spPr>
          <a:xfrm>
            <a:off x="1199984" y="1670320"/>
            <a:ext cx="5123028" cy="4343400"/>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a:lstStyle>
          <a:p>
            <a:r>
              <a:rPr lang="en-US" dirty="0">
                <a:solidFill>
                  <a:srgbClr val="B35406"/>
                </a:solidFill>
              </a:rPr>
              <a:t>Mapping and petrophysical calculations </a:t>
            </a:r>
          </a:p>
          <a:p>
            <a:pPr marL="457200">
              <a:buFont typeface="Wingdings" panose="05000000000000000000" pitchFamily="2" charset="2"/>
              <a:buChar char="ü"/>
            </a:pPr>
            <a:r>
              <a:rPr lang="en-US" dirty="0"/>
              <a:t>Pick tops (group, formation, member, ‘drillers sands’)</a:t>
            </a:r>
          </a:p>
          <a:p>
            <a:pPr marL="457200">
              <a:buFont typeface="Wingdings" panose="05000000000000000000" pitchFamily="2" charset="2"/>
              <a:buChar char="ü"/>
            </a:pPr>
            <a:r>
              <a:rPr lang="en-US" dirty="0"/>
              <a:t>Map surfaces</a:t>
            </a:r>
          </a:p>
          <a:p>
            <a:pPr marL="457200">
              <a:buFont typeface="Wingdings" panose="05000000000000000000" pitchFamily="2" charset="2"/>
              <a:buChar char="ü"/>
            </a:pPr>
            <a:r>
              <a:rPr lang="en-US" dirty="0"/>
              <a:t>Select cutoff criteria (for ‘net sand’)</a:t>
            </a:r>
          </a:p>
          <a:p>
            <a:pPr marL="457200">
              <a:buFont typeface="Wingdings" panose="05000000000000000000" pitchFamily="2" charset="2"/>
              <a:buChar char="ü"/>
            </a:pPr>
            <a:r>
              <a:rPr lang="en-US" dirty="0"/>
              <a:t>Compute reservoir parameters</a:t>
            </a:r>
          </a:p>
        </p:txBody>
      </p:sp>
      <p:sp>
        <p:nvSpPr>
          <p:cNvPr id="7" name="TextBox 6"/>
          <p:cNvSpPr txBox="1"/>
          <p:nvPr/>
        </p:nvSpPr>
        <p:spPr>
          <a:xfrm>
            <a:off x="389461" y="6259563"/>
            <a:ext cx="4414991" cy="424732"/>
          </a:xfrm>
          <a:prstGeom prst="rect">
            <a:avLst/>
          </a:prstGeom>
          <a:noFill/>
        </p:spPr>
        <p:txBody>
          <a:bodyPr wrap="none" rtlCol="0">
            <a:spAutoFit/>
          </a:bodyPr>
          <a:lstStyle/>
          <a:p>
            <a:pPr>
              <a:lnSpc>
                <a:spcPct val="90000"/>
              </a:lnSpc>
            </a:pPr>
            <a:r>
              <a:rPr lang="en-US" sz="2400" dirty="0"/>
              <a:t>Upper Devonian sandstones</a:t>
            </a:r>
          </a:p>
        </p:txBody>
      </p:sp>
    </p:spTree>
    <p:extLst>
      <p:ext uri="{BB962C8B-B14F-4D97-AF65-F5344CB8AC3E}">
        <p14:creationId xmlns:p14="http://schemas.microsoft.com/office/powerpoint/2010/main" val="621121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6">
                                            <p:txEl>
                                              <p:pRg st="1" end="1"/>
                                            </p:txEl>
                                          </p:spTgt>
                                        </p:tgtEl>
                                      </p:cBhvr>
                                    </p:animEffect>
                                    <p:animScale>
                                      <p:cBhvr>
                                        <p:cTn id="7" dur="250" autoRev="1" fill="hold"/>
                                        <p:tgtEl>
                                          <p:spTgt spid="6">
                                            <p:txEl>
                                              <p:pRg st="1" end="1"/>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9012" y="354648"/>
            <a:ext cx="9753600" cy="1249362"/>
          </a:xfrm>
        </p:spPr>
        <p:txBody>
          <a:bodyPr/>
          <a:lstStyle/>
          <a:p>
            <a:r>
              <a:rPr lang="en-US" dirty="0">
                <a:effectLst>
                  <a:outerShdw blurRad="38100" dist="38100" dir="2700000" algn="tl">
                    <a:srgbClr val="000000">
                      <a:alpha val="43137"/>
                    </a:srgbClr>
                  </a:outerShdw>
                </a:effectLst>
              </a:rPr>
              <a:t>Salina Group – F SALT</a:t>
            </a:r>
          </a:p>
        </p:txBody>
      </p:sp>
      <p:sp>
        <p:nvSpPr>
          <p:cNvPr id="3" name="Content Placeholder 2"/>
          <p:cNvSpPr>
            <a:spLocks noGrp="1"/>
          </p:cNvSpPr>
          <p:nvPr>
            <p:ph idx="1"/>
          </p:nvPr>
        </p:nvSpPr>
        <p:spPr>
          <a:xfrm>
            <a:off x="1151258" y="1752600"/>
            <a:ext cx="9753600" cy="4343400"/>
          </a:xfrm>
        </p:spPr>
        <p:txBody>
          <a:bodyPr/>
          <a:lstStyle/>
          <a:p>
            <a:r>
              <a:rPr lang="en-US" dirty="0"/>
              <a:t>Location</a:t>
            </a:r>
          </a:p>
          <a:p>
            <a:r>
              <a:rPr lang="en-US" dirty="0"/>
              <a:t>Thickness</a:t>
            </a:r>
          </a:p>
          <a:p>
            <a:r>
              <a:rPr lang="en-US" dirty="0"/>
              <a:t>Extent</a:t>
            </a:r>
          </a:p>
        </p:txBody>
      </p:sp>
      <p:pic>
        <p:nvPicPr>
          <p:cNvPr id="5" name="Picture 4"/>
          <p:cNvPicPr/>
          <p:nvPr/>
        </p:nvPicPr>
        <p:blipFill rotWithShape="1">
          <a:blip r:embed="rId3" cstate="print">
            <a:extLst>
              <a:ext uri="{28A0092B-C50C-407E-A947-70E740481C1C}">
                <a14:useLocalDpi xmlns:a14="http://schemas.microsoft.com/office/drawing/2010/main" val="0"/>
              </a:ext>
            </a:extLst>
          </a:blip>
          <a:srcRect l="1282" r="1"/>
          <a:stretch/>
        </p:blipFill>
        <p:spPr>
          <a:xfrm>
            <a:off x="6174422" y="1828800"/>
            <a:ext cx="5867402" cy="3345815"/>
          </a:xfrm>
          <a:prstGeom prst="rect">
            <a:avLst/>
          </a:prstGeom>
          <a:ln>
            <a:noFill/>
          </a:ln>
          <a:effectLst>
            <a:outerShdw blurRad="190500" algn="tl" rotWithShape="0">
              <a:srgbClr val="000000">
                <a:alpha val="70000"/>
              </a:srgbClr>
            </a:outerShdw>
          </a:effectLst>
        </p:spPr>
      </p:pic>
      <p:pic>
        <p:nvPicPr>
          <p:cNvPr id="6" name="Picture 5"/>
          <p:cNvPicPr/>
          <p:nvPr/>
        </p:nvPicPr>
        <p:blipFill rotWithShape="1">
          <a:blip r:embed="rId4" cstate="print">
            <a:extLst>
              <a:ext uri="{28A0092B-C50C-407E-A947-70E740481C1C}">
                <a14:useLocalDpi xmlns:a14="http://schemas.microsoft.com/office/drawing/2010/main" val="0"/>
              </a:ext>
            </a:extLst>
          </a:blip>
          <a:srcRect l="1282" r="1"/>
          <a:stretch/>
        </p:blipFill>
        <p:spPr>
          <a:xfrm>
            <a:off x="160656" y="3341020"/>
            <a:ext cx="5867402" cy="3343275"/>
          </a:xfrm>
          <a:prstGeom prst="rect">
            <a:avLst/>
          </a:prstGeom>
          <a:ln>
            <a:noFill/>
          </a:ln>
          <a:effectLst>
            <a:outerShdw blurRad="190500" algn="tl" rotWithShape="0">
              <a:srgbClr val="000000">
                <a:alpha val="70000"/>
              </a:srgbClr>
            </a:outerShdw>
          </a:effectLst>
        </p:spPr>
      </p:pic>
      <p:sp>
        <p:nvSpPr>
          <p:cNvPr id="8" name="Slide Number Placeholder 3"/>
          <p:cNvSpPr txBox="1">
            <a:spLocks/>
          </p:cNvSpPr>
          <p:nvPr/>
        </p:nvSpPr>
        <p:spPr>
          <a:xfrm>
            <a:off x="11020173" y="6593808"/>
            <a:ext cx="1143001" cy="180974"/>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36C87F6-986D-49E6-AF40-1B3A1EE8064D}" type="slidenum">
              <a:rPr lang="en-US" smtClean="0"/>
              <a:pPr/>
              <a:t>7</a:t>
            </a:fld>
            <a:endParaRPr lang="en-US"/>
          </a:p>
        </p:txBody>
      </p:sp>
    </p:spTree>
    <p:extLst>
      <p:ext uri="{BB962C8B-B14F-4D97-AF65-F5344CB8AC3E}">
        <p14:creationId xmlns:p14="http://schemas.microsoft.com/office/powerpoint/2010/main" val="3835381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childTnLst>
                          </p:cTn>
                        </p:par>
                        <p:par>
                          <p:cTn id="8" fill="hold">
                            <p:stCondLst>
                              <p:cond delay="500"/>
                            </p:stCondLst>
                            <p:childTnLst>
                              <p:par>
                                <p:cTn id="9" presetID="26" presetClass="emph" presetSubtype="0" fill="hold" nodeType="afterEffect">
                                  <p:stCondLst>
                                    <p:cond delay="0"/>
                                  </p:stCondLst>
                                  <p:childTnLst>
                                    <p:animEffect transition="out" filter="fade">
                                      <p:cBhvr>
                                        <p:cTn id="10" dur="500" tmFilter="0, 0; .2, .5; .8, .5; 1, 0"/>
                                        <p:tgtEl>
                                          <p:spTgt spid="3">
                                            <p:txEl>
                                              <p:pRg st="1" end="1"/>
                                            </p:txEl>
                                          </p:spTgt>
                                        </p:tgtEl>
                                      </p:cBhvr>
                                    </p:animEffect>
                                    <p:animScale>
                                      <p:cBhvr>
                                        <p:cTn id="11" dur="250" autoRev="1" fill="hold"/>
                                        <p:tgtEl>
                                          <p:spTgt spid="3">
                                            <p:txEl>
                                              <p:pRg st="1" end="1"/>
                                            </p:txEl>
                                          </p:spTgt>
                                        </p:tgtEl>
                                      </p:cBhvr>
                                      <p:by x="105000" y="105000"/>
                                    </p:animScale>
                                  </p:childTnLst>
                                </p:cTn>
                              </p:par>
                            </p:childTnLst>
                          </p:cTn>
                        </p:par>
                        <p:par>
                          <p:cTn id="12" fill="hold">
                            <p:stCondLst>
                              <p:cond delay="1000"/>
                            </p:stCondLst>
                            <p:childTnLst>
                              <p:par>
                                <p:cTn id="13" presetID="26" presetClass="emph" presetSubtype="0" fill="hold" nodeType="afterEffect">
                                  <p:stCondLst>
                                    <p:cond delay="0"/>
                                  </p:stCondLst>
                                  <p:childTnLst>
                                    <p:animEffect transition="out" filter="fade">
                                      <p:cBhvr>
                                        <p:cTn id="14" dur="500" tmFilter="0, 0; .2, .5; .8, .5; 1, 0"/>
                                        <p:tgtEl>
                                          <p:spTgt spid="3">
                                            <p:txEl>
                                              <p:pRg st="2" end="2"/>
                                            </p:txEl>
                                          </p:spTgt>
                                        </p:tgtEl>
                                      </p:cBhvr>
                                    </p:animEffect>
                                    <p:animScale>
                                      <p:cBhvr>
                                        <p:cTn id="15" dur="250" autoRev="1" fill="hold"/>
                                        <p:tgtEl>
                                          <p:spTgt spid="3">
                                            <p:txEl>
                                              <p:pRg st="2" end="2"/>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Reservoir characterization Efforts</a:t>
            </a:r>
          </a:p>
        </p:txBody>
      </p:sp>
      <p:sp>
        <p:nvSpPr>
          <p:cNvPr id="3" name="Content Placeholder 2"/>
          <p:cNvSpPr>
            <a:spLocks noGrp="1"/>
          </p:cNvSpPr>
          <p:nvPr>
            <p:ph idx="1"/>
          </p:nvPr>
        </p:nvSpPr>
        <p:spPr>
          <a:xfrm>
            <a:off x="1217614" y="1828800"/>
            <a:ext cx="7924798" cy="990600"/>
          </a:xfrm>
        </p:spPr>
        <p:txBody>
          <a:bodyPr/>
          <a:lstStyle/>
          <a:p>
            <a:r>
              <a:rPr lang="en-US" dirty="0"/>
              <a:t>Qualitative </a:t>
            </a:r>
            <a:r>
              <a:rPr lang="en-US" dirty="0">
                <a:solidFill>
                  <a:srgbClr val="B35406"/>
                </a:solidFill>
              </a:rPr>
              <a:t>thin section analyses </a:t>
            </a:r>
            <a:br>
              <a:rPr lang="en-US" dirty="0">
                <a:solidFill>
                  <a:srgbClr val="B35406"/>
                </a:solidFill>
              </a:rPr>
            </a:br>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24444" t="21852" r="31112" b="24814"/>
          <a:stretch/>
        </p:blipFill>
        <p:spPr>
          <a:xfrm>
            <a:off x="1179931" y="2590800"/>
            <a:ext cx="2559084" cy="2303176"/>
          </a:xfrm>
          <a:prstGeom prst="rect">
            <a:avLst/>
          </a:prstGeom>
          <a:ln>
            <a:noFill/>
          </a:ln>
          <a:effectLst>
            <a:outerShdw blurRad="190500" algn="tl" rotWithShape="0">
              <a:srgbClr val="000000">
                <a:alpha val="70000"/>
              </a:srgbClr>
            </a:outerShdw>
          </a:effectLst>
        </p:spPr>
      </p:pic>
      <p:pic>
        <p:nvPicPr>
          <p:cNvPr id="9" name="Picture 8"/>
          <p:cNvPicPr>
            <a:picLocks noChangeAspect="1"/>
          </p:cNvPicPr>
          <p:nvPr/>
        </p:nvPicPr>
        <p:blipFill rotWithShape="1">
          <a:blip r:embed="rId4"/>
          <a:srcRect l="19562" t="47499" r="11785" b="25243"/>
          <a:stretch/>
        </p:blipFill>
        <p:spPr>
          <a:xfrm>
            <a:off x="5180012" y="2423382"/>
            <a:ext cx="6656550" cy="4323326"/>
          </a:xfrm>
          <a:prstGeom prst="rect">
            <a:avLst/>
          </a:prstGeom>
          <a:ln>
            <a:noFill/>
          </a:ln>
          <a:effectLst>
            <a:outerShdw blurRad="190500" algn="tl" rotWithShape="0">
              <a:srgbClr val="000000">
                <a:alpha val="70000"/>
              </a:srgbClr>
            </a:outerShdw>
          </a:effectLst>
        </p:spPr>
      </p:pic>
      <p:sp>
        <p:nvSpPr>
          <p:cNvPr id="10" name="Slide Number Placeholder 3"/>
          <p:cNvSpPr txBox="1">
            <a:spLocks/>
          </p:cNvSpPr>
          <p:nvPr/>
        </p:nvSpPr>
        <p:spPr>
          <a:xfrm>
            <a:off x="11020173" y="6593808"/>
            <a:ext cx="1143001" cy="180974"/>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36C87F6-986D-49E6-AF40-1B3A1EE8064D}" type="slidenum">
              <a:rPr lang="en-US" smtClean="0"/>
              <a:pPr/>
              <a:t>8</a:t>
            </a:fld>
            <a:endParaRPr lang="en-US"/>
          </a:p>
        </p:txBody>
      </p:sp>
      <p:pic>
        <p:nvPicPr>
          <p:cNvPr id="7" name="Picture 6"/>
          <p:cNvPicPr>
            <a:picLocks noChangeAspect="1"/>
          </p:cNvPicPr>
          <p:nvPr/>
        </p:nvPicPr>
        <p:blipFill rotWithShape="1">
          <a:blip r:embed="rId4"/>
          <a:srcRect l="3382" t="-10" r="-422" b="54025"/>
          <a:stretch/>
        </p:blipFill>
        <p:spPr>
          <a:xfrm>
            <a:off x="5865812" y="2370176"/>
            <a:ext cx="5600656" cy="4341556"/>
          </a:xfrm>
          <a:prstGeom prst="rect">
            <a:avLst/>
          </a:prstGeom>
        </p:spPr>
      </p:pic>
    </p:spTree>
    <p:extLst>
      <p:ext uri="{BB962C8B-B14F-4D97-AF65-F5344CB8AC3E}">
        <p14:creationId xmlns:p14="http://schemas.microsoft.com/office/powerpoint/2010/main" val="2537385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1000"/>
                                        <p:tgtEl>
                                          <p:spTgt spid="7"/>
                                        </p:tgtEl>
                                      </p:cBhvr>
                                    </p:animEffect>
                                    <p:set>
                                      <p:cBhvr>
                                        <p:cTn id="7" dur="1" fill="hold">
                                          <p:stCondLst>
                                            <p:cond delay="999"/>
                                          </p:stCondLst>
                                        </p:cTn>
                                        <p:tgtEl>
                                          <p:spTgt spid="7"/>
                                        </p:tgtEl>
                                        <p:attrNameLst>
                                          <p:attrName>style.visibility</p:attrName>
                                        </p:attrNameLst>
                                      </p:cBhvr>
                                      <p:to>
                                        <p:strVal val="hidden"/>
                                      </p:to>
                                    </p:se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812" y="221290"/>
            <a:ext cx="3140705" cy="1836110"/>
          </a:xfrm>
        </p:spPr>
        <p:txBody>
          <a:bodyPr vert="horz">
            <a:normAutofit/>
          </a:bodyPr>
          <a:lstStyle/>
          <a:p>
            <a:pPr algn="ctr"/>
            <a:r>
              <a:rPr lang="en-US" dirty="0">
                <a:effectLst>
                  <a:outerShdw blurRad="38100" dist="38100" dir="2700000" algn="tl">
                    <a:srgbClr val="000000">
                      <a:alpha val="43137"/>
                    </a:srgbClr>
                  </a:outerShdw>
                </a:effectLst>
              </a:rPr>
              <a:t>Location-specific work</a:t>
            </a:r>
          </a:p>
        </p:txBody>
      </p:sp>
      <p:sp>
        <p:nvSpPr>
          <p:cNvPr id="5" name="Slide Number Placeholder 3"/>
          <p:cNvSpPr txBox="1">
            <a:spLocks/>
          </p:cNvSpPr>
          <p:nvPr/>
        </p:nvSpPr>
        <p:spPr>
          <a:xfrm>
            <a:off x="11020173" y="6593808"/>
            <a:ext cx="1143001" cy="180974"/>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36C87F6-986D-49E6-AF40-1B3A1EE8064D}" type="slidenum">
              <a:rPr lang="en-US" smtClean="0"/>
              <a:pPr/>
              <a:t>9</a:t>
            </a:fld>
            <a:endParaRPr lang="en-US"/>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79812" y="266450"/>
            <a:ext cx="8295067" cy="6409824"/>
          </a:xfrm>
          <a:prstGeom prst="rect">
            <a:avLst/>
          </a:prstGeom>
          <a:ln>
            <a:noFill/>
          </a:ln>
          <a:effectLst>
            <a:outerShdw blurRad="190500" algn="tl" rotWithShape="0">
              <a:srgbClr val="000000">
                <a:alpha val="70000"/>
              </a:srgbClr>
            </a:outerShdw>
          </a:effectLst>
        </p:spPr>
      </p:pic>
      <p:sp>
        <p:nvSpPr>
          <p:cNvPr id="11" name="Content Placeholder 2"/>
          <p:cNvSpPr txBox="1">
            <a:spLocks/>
          </p:cNvSpPr>
          <p:nvPr/>
        </p:nvSpPr>
        <p:spPr>
          <a:xfrm>
            <a:off x="379412" y="2286000"/>
            <a:ext cx="3048000" cy="3962400"/>
          </a:xfrm>
          <a:prstGeom prst="rect">
            <a:avLst/>
          </a:prstGeom>
        </p:spPr>
        <p:txBody>
          <a:bodyPr/>
          <a:lst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a:lstStyle>
          <a:p>
            <a:r>
              <a:rPr lang="en-US" dirty="0"/>
              <a:t>Legacy core results</a:t>
            </a:r>
          </a:p>
          <a:p>
            <a:r>
              <a:rPr lang="en-US" dirty="0"/>
              <a:t>Existing and new thin section locations for qualitative analysis</a:t>
            </a:r>
            <a:br>
              <a:rPr lang="en-US" dirty="0"/>
            </a:br>
            <a:endParaRPr lang="en-US" dirty="0"/>
          </a:p>
          <a:p>
            <a:endParaRPr lang="en-US" dirty="0"/>
          </a:p>
        </p:txBody>
      </p:sp>
    </p:spTree>
    <p:extLst>
      <p:ext uri="{BB962C8B-B14F-4D97-AF65-F5344CB8AC3E}">
        <p14:creationId xmlns:p14="http://schemas.microsoft.com/office/powerpoint/2010/main" val="452904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ontinental Asia 16x9">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F8E20D4-3434-4DD1-9003-C2B9B485E90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World maps series, Asian continent presentation (widescreen)</Template>
  <TotalTime>0</TotalTime>
  <Words>1558</Words>
  <Application>Microsoft Office PowerPoint</Application>
  <PresentationFormat>Custom</PresentationFormat>
  <Paragraphs>179</Paragraphs>
  <Slides>13</Slides>
  <Notes>13</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8" baseType="lpstr">
      <vt:lpstr>Arial</vt:lpstr>
      <vt:lpstr>Century Gothic</vt:lpstr>
      <vt:lpstr>Wingdings</vt:lpstr>
      <vt:lpstr>Continental Asia 16x9</vt:lpstr>
      <vt:lpstr>CorelDRAW</vt:lpstr>
      <vt:lpstr>Appalachian storage Hub (ASH) project</vt:lpstr>
      <vt:lpstr>Geologic INTERVALS of interest</vt:lpstr>
      <vt:lpstr>Evaluating our Prospects</vt:lpstr>
      <vt:lpstr>Reservoir characterization Efforts</vt:lpstr>
      <vt:lpstr>Reservoir characterization Efforts</vt:lpstr>
      <vt:lpstr>Reservoir characterization Efforts</vt:lpstr>
      <vt:lpstr>Salina Group – F SALT</vt:lpstr>
      <vt:lpstr>Reservoir characterization Efforts</vt:lpstr>
      <vt:lpstr>Location-specific work</vt:lpstr>
      <vt:lpstr>Oriskany Sandstone</vt:lpstr>
      <vt:lpstr>Oriskany sandstone</vt:lpstr>
      <vt:lpstr>Rose Run (OH)/gatesburg (PA,WV) sandstones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2016-07-26T17:54:53Z</dcterms:created>
  <dcterms:modified xsi:type="dcterms:W3CDTF">2017-03-13T14:41:17Z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TC028048679991</vt:lpwstr>
  </property>
</Properties>
</file>