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1" r:id="rId4"/>
    <p:sldId id="277" r:id="rId5"/>
    <p:sldId id="282" r:id="rId6"/>
    <p:sldId id="285" r:id="rId7"/>
    <p:sldId id="290" r:id="rId8"/>
    <p:sldId id="292" r:id="rId9"/>
    <p:sldId id="284" r:id="rId10"/>
    <p:sldId id="286" r:id="rId11"/>
    <p:sldId id="291" r:id="rId12"/>
    <p:sldId id="283" r:id="rId13"/>
    <p:sldId id="29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3CF"/>
    <a:srgbClr val="F2E1CE"/>
    <a:srgbClr val="E2D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87642" autoAdjust="0"/>
  </p:normalViewPr>
  <p:slideViewPr>
    <p:cSldViewPr>
      <p:cViewPr>
        <p:scale>
          <a:sx n="100" d="100"/>
          <a:sy n="100" d="100"/>
        </p:scale>
        <p:origin x="-1050" y="-696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8/16/2016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few</a:t>
            </a:r>
            <a:r>
              <a:rPr lang="en-US" baseline="0" dirty="0" smtClean="0"/>
              <a:t> slides will give a flavor of the kind of technical information we will be compiling for the reservoir characterization task, with specific examples from past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- 1779 ft depth Ashtabula</a:t>
            </a:r>
            <a:r>
              <a:rPr lang="en-US" baseline="0" dirty="0" smtClean="0"/>
              <a:t> County, OH, Core #442</a:t>
            </a:r>
          </a:p>
          <a:p>
            <a:r>
              <a:rPr lang="en-US" baseline="0" dirty="0" smtClean="0"/>
              <a:t>Right - </a:t>
            </a:r>
            <a:r>
              <a:rPr lang="en-US" dirty="0" smtClean="0"/>
              <a:t>Guernsey County, Ohio, Core #2876. Sample is from a depth of 3307.6 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6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is from Core #2876,Guernsey County, Ohio and a depth of 3306.6 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R.H. </a:t>
            </a:r>
            <a:r>
              <a:rPr lang="en-US" dirty="0" err="1" smtClean="0"/>
              <a:t>Heyn</a:t>
            </a:r>
            <a:r>
              <a:rPr lang="en-US" dirty="0" smtClean="0"/>
              <a:t> well, Fayette County, Pennsylvania (west of our AOI)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7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4E3CF">
                <a:alpha val="50000"/>
              </a:srgbClr>
            </a:gs>
            <a:gs pos="27000">
              <a:srgbClr val="F4E3C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1143000"/>
            <a:ext cx="10210800" cy="3048001"/>
          </a:xfrm>
        </p:spPr>
        <p:txBody>
          <a:bodyPr>
            <a:normAutofit/>
          </a:bodyPr>
          <a:lstStyle/>
          <a:p>
            <a:r>
              <a:rPr lang="en-US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ppalachian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torage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(ASH) </a:t>
            </a:r>
            <a:r>
              <a:rPr lang="en-US" sz="6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roject</a:t>
            </a:r>
            <a:endParaRPr lang="en-US" sz="5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9296398" cy="1143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Reservoir Characterization Studies</a:t>
            </a:r>
          </a:p>
          <a:p>
            <a:r>
              <a:rPr lang="en-US" sz="3000" b="1" dirty="0" smtClean="0"/>
              <a:t>Pennsylvania Geological Survey (Pittsburgh, PA)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DHO</a:t>
            </a:r>
            <a:r>
              <a:rPr lang="en-US" dirty="0" smtClean="0"/>
              <a:t> – fractured Huntersville Chert and Oriskany Sandstone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1" y="1619250"/>
            <a:ext cx="840253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In this play, the Oriskany Sandstone and overlying Huntersville Chert are hydraulically connected through fractures.</a:t>
            </a:r>
          </a:p>
          <a:p>
            <a:r>
              <a:rPr lang="en-US" dirty="0" smtClean="0"/>
              <a:t>Right </a:t>
            </a:r>
            <a:r>
              <a:rPr lang="en-US" dirty="0"/>
              <a:t>–</a:t>
            </a:r>
            <a:r>
              <a:rPr lang="en-US" dirty="0" smtClean="0"/>
              <a:t> fracture fill in core sample; fractures have been </a:t>
            </a:r>
            <a:r>
              <a:rPr lang="en-US" dirty="0"/>
              <a:t>largely filled with </a:t>
            </a:r>
            <a:r>
              <a:rPr lang="en-US" dirty="0" smtClean="0"/>
              <a:t>calcite, quartz and pyrite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97" y="1370488"/>
            <a:ext cx="3068995" cy="5257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25" y="3768625"/>
            <a:ext cx="3848559" cy="285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12984" y="4322062"/>
            <a:ext cx="4668961" cy="230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Left </a:t>
            </a:r>
            <a:r>
              <a:rPr lang="en-US" dirty="0"/>
              <a:t>–</a:t>
            </a:r>
            <a:r>
              <a:rPr lang="en-US" dirty="0" smtClean="0"/>
              <a:t> thin section photomicrograph of medium-grained quartz arenite cemented by quartz overgrowths and calcite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5555" r="61504" b="66667"/>
          <a:stretch/>
        </p:blipFill>
        <p:spPr>
          <a:xfrm>
            <a:off x="6931026" y="1775242"/>
            <a:ext cx="4038600" cy="4589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ages from APPENDIX D-MASTER-11-09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13324" r="28118"/>
          <a:stretch/>
        </p:blipFill>
        <p:spPr>
          <a:xfrm>
            <a:off x="1370012" y="1775242"/>
            <a:ext cx="4114800" cy="457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 Reservoir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" y="2590800"/>
            <a:ext cx="12188824" cy="1524001"/>
          </a:xfrm>
        </p:spPr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8012" y="4876800"/>
            <a:ext cx="11125200" cy="1143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Kristin M. Carter, PG, CPG</a:t>
            </a:r>
          </a:p>
          <a:p>
            <a:r>
              <a:rPr lang="en-US" sz="3000" b="1" dirty="0" smtClean="0"/>
              <a:t>Assistant State Geologist Pennsylvania Geological Survey</a:t>
            </a:r>
          </a:p>
          <a:p>
            <a:r>
              <a:rPr lang="en-US" sz="3000" b="1" dirty="0" smtClean="0"/>
              <a:t>Pittsburgh, Pennsylvania </a:t>
            </a:r>
          </a:p>
          <a:p>
            <a:r>
              <a:rPr lang="en-US" sz="3000" b="1" dirty="0" smtClean="0"/>
              <a:t>krcarter@pa.gov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108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609600"/>
            <a:ext cx="10972800" cy="13255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geologic study of the potential to build an Appalachian storage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2438400"/>
            <a:ext cx="9753600" cy="4038600"/>
          </a:xfrm>
        </p:spPr>
        <p:txBody>
          <a:bodyPr>
            <a:normAutofit/>
          </a:bodyPr>
          <a:lstStyle/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Data collection and project database development</a:t>
            </a:r>
          </a:p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Stratigraphic correlation of key units</a:t>
            </a:r>
          </a:p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Mapping thickness and structure of key units</a:t>
            </a:r>
          </a:p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Studies of reservoir character</a:t>
            </a:r>
          </a:p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Develop ranking criteria</a:t>
            </a:r>
          </a:p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Recommendations</a:t>
            </a:r>
          </a:p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Project Management and Technology Transfer</a:t>
            </a:r>
          </a:p>
          <a:p>
            <a:pPr marL="502920" indent="-45720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766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Geologic INTERVALS of interest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2058099"/>
            <a:ext cx="990599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Greenbrier Limestone </a:t>
            </a:r>
            <a:r>
              <a:rPr lang="en-US" dirty="0" smtClean="0"/>
              <a:t>(&gt;40 ft thick at depths in excess of 1,800 ft; </a:t>
            </a:r>
            <a:r>
              <a:rPr lang="en-US" dirty="0"/>
              <a:t>suitable for mining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Salina Group salts </a:t>
            </a:r>
            <a:r>
              <a:rPr lang="en-US" dirty="0"/>
              <a:t>(&gt;100-ft thick preferred; suitable for solution mining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Keener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sandstone to Berea Sandstone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Upper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Devonian sandstones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Oriskany Sandstone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Clinton-Medina Group </a:t>
            </a:r>
            <a:r>
              <a:rPr lang="en-US" dirty="0"/>
              <a:t>through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Tuscarora Sandstone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Rose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Run </a:t>
            </a:r>
            <a:r>
              <a:rPr lang="en-US" dirty="0"/>
              <a:t>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Upper Sandy Member </a:t>
            </a:r>
            <a:r>
              <a:rPr lang="en-US" dirty="0"/>
              <a:t>of the Gatesburg 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012" y="2703848"/>
            <a:ext cx="3124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Salt caverns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9012" y="3482450"/>
            <a:ext cx="34898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Gas reservoirs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9012" y="1616066"/>
            <a:ext cx="3581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Mined-rock caverns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6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274638"/>
            <a:ext cx="10363198" cy="1325562"/>
          </a:xfrm>
        </p:spPr>
        <p:txBody>
          <a:bodyPr/>
          <a:lstStyle/>
          <a:p>
            <a:r>
              <a:rPr lang="en-US" dirty="0" smtClean="0"/>
              <a:t>What is a Reservoir, and why do we need to Characterize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800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RESERVOIR</a:t>
            </a:r>
            <a:r>
              <a:rPr lang="en-US" dirty="0"/>
              <a:t> </a:t>
            </a:r>
            <a:r>
              <a:rPr lang="en-US" dirty="0" smtClean="0"/>
              <a:t>– a </a:t>
            </a:r>
            <a:r>
              <a:rPr lang="en-US" dirty="0"/>
              <a:t>subsurface volume of porous and permeable rock in which oil or gas has </a:t>
            </a:r>
            <a:r>
              <a:rPr lang="en-US" dirty="0" smtClean="0"/>
              <a:t>accumulated; a subsurface rock that is saturated with water</a:t>
            </a:r>
            <a:endParaRPr lang="en-US" dirty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RESERVOIR CHARACTERIZATION </a:t>
            </a:r>
            <a:r>
              <a:rPr lang="en-US" dirty="0" smtClean="0"/>
              <a:t>consists of many steps, from data gathering and basic interpretation to data analysis and 3-D models of geologic stratigraphy, structure, petrophysics  and fluid flow</a:t>
            </a:r>
          </a:p>
          <a:p>
            <a:r>
              <a:rPr lang="en-US" dirty="0" smtClean="0"/>
              <a:t>Examples:</a:t>
            </a:r>
          </a:p>
          <a:p>
            <a:pPr marL="9144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Lithology, depth, thickness and extent of geologic units</a:t>
            </a:r>
          </a:p>
          <a:p>
            <a:pPr marL="9144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Contact with seals</a:t>
            </a:r>
          </a:p>
          <a:p>
            <a:pPr marL="9144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Porosity, permeability,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published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Atlas of Major Appalachian Gas Plays </a:t>
            </a:r>
            <a:r>
              <a:rPr lang="en-US" dirty="0" smtClean="0"/>
              <a:t>(1996)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Midwest Regional Carbon Sequestration Partnership Geologic Characterization Reports </a:t>
            </a:r>
            <a:r>
              <a:rPr lang="en-US" dirty="0" smtClean="0"/>
              <a:t>(2005, 2009, 2012)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Geologic Carbon Sequestration Opportunities in Pennsylvania </a:t>
            </a:r>
            <a:r>
              <a:rPr lang="en-US" dirty="0" smtClean="0"/>
              <a:t>(2009)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Geologic Playbook of Trenton-Black River Exploration </a:t>
            </a:r>
            <a:r>
              <a:rPr lang="en-US" dirty="0" smtClean="0"/>
              <a:t>(2006)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Appalachian Basin Tight Gas Reservoirs Project</a:t>
            </a:r>
            <a:r>
              <a:rPr lang="en-US" dirty="0" smtClean="0"/>
              <a:t> (2008)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Geologic Playbook for Utica Shale Appalachian Basin Exploration </a:t>
            </a:r>
            <a:r>
              <a:rPr lang="en-US" dirty="0" smtClean="0"/>
              <a:t>(2015)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Subsurface Brine Disposal Framework in the Northern Appalachian Basin </a:t>
            </a:r>
            <a:r>
              <a:rPr lang="en-US" dirty="0" smtClean="0"/>
              <a:t>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Devonian Sandstones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066925"/>
            <a:ext cx="4171457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6612" y="2066925"/>
            <a:ext cx="4708734" cy="4343400"/>
          </a:xfrm>
        </p:spPr>
        <p:txBody>
          <a:bodyPr/>
          <a:lstStyle/>
          <a:p>
            <a:r>
              <a:rPr lang="en-US" dirty="0" smtClean="0"/>
              <a:t>Shallow sandstones (~2,000 – 3,000 ft deep)</a:t>
            </a:r>
          </a:p>
          <a:p>
            <a:r>
              <a:rPr lang="en-US" dirty="0" smtClean="0"/>
              <a:t>Drilled by conventional operators in the Area of Interest (AOI) for more than 100 years</a:t>
            </a:r>
          </a:p>
          <a:p>
            <a:r>
              <a:rPr lang="en-US" dirty="0" smtClean="0"/>
              <a:t>Multiple (stacked) gas and oil-producing zones</a:t>
            </a:r>
          </a:p>
          <a:p>
            <a:r>
              <a:rPr lang="en-US" dirty="0" smtClean="0"/>
              <a:t>Individual intervals are limited in extent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Oriskany Sandstone gas plays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1525" r="13505" b="17682"/>
          <a:stretch/>
        </p:blipFill>
        <p:spPr>
          <a:xfrm>
            <a:off x="6018212" y="1905000"/>
            <a:ext cx="5752213" cy="426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0412" y="1905000"/>
            <a:ext cx="4708734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Regionally extensive sandstone that correlates across the basin</a:t>
            </a:r>
          </a:p>
          <a:p>
            <a:r>
              <a:rPr lang="en-US" dirty="0" smtClean="0"/>
              <a:t>Well known by operators and has been researched by many workers</a:t>
            </a:r>
          </a:p>
          <a:p>
            <a:r>
              <a:rPr lang="en-US" dirty="0" smtClean="0"/>
              <a:t>Produces gas in different areas of the basin through different mechanisms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DHO</a:t>
            </a:r>
            <a:r>
              <a:rPr lang="en-US" dirty="0" smtClean="0"/>
              <a:t> Oriskany plays are relevant to our area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DOP</a:t>
            </a:r>
            <a:r>
              <a:rPr lang="en-US" dirty="0" smtClean="0"/>
              <a:t> – Updip Permeability </a:t>
            </a:r>
            <a:r>
              <a:rPr lang="en-US" dirty="0" err="1" smtClean="0"/>
              <a:t>pinchout</a:t>
            </a:r>
            <a:r>
              <a:rPr lang="en-US" dirty="0" smtClean="0"/>
              <a:t>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2181225"/>
            <a:ext cx="10543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Left </a:t>
            </a:r>
            <a:r>
              <a:rPr lang="en-US" dirty="0"/>
              <a:t>–</a:t>
            </a:r>
            <a:r>
              <a:rPr lang="en-US" dirty="0" smtClean="0"/>
              <a:t> A </a:t>
            </a:r>
            <a:r>
              <a:rPr lang="en-US" dirty="0"/>
              <a:t>typical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quartz </a:t>
            </a:r>
            <a:r>
              <a:rPr lang="en-US" dirty="0"/>
              <a:t>arenite </a:t>
            </a:r>
            <a:endParaRPr lang="en-US" dirty="0" smtClean="0"/>
          </a:p>
          <a:p>
            <a:r>
              <a:rPr lang="en-US" dirty="0" smtClean="0"/>
              <a:t>Right </a:t>
            </a:r>
            <a:r>
              <a:rPr lang="en-US" dirty="0"/>
              <a:t>–</a:t>
            </a:r>
            <a:r>
              <a:rPr lang="en-US" dirty="0" smtClean="0"/>
              <a:t> A sandy </a:t>
            </a:r>
            <a:br>
              <a:rPr lang="en-US" dirty="0" smtClean="0"/>
            </a:br>
            <a:r>
              <a:rPr lang="en-US" dirty="0" smtClean="0"/>
              <a:t>limestone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Both are considered “Oriskany Sandstone” but each have their own mineralogy and porosity characteristics</a:t>
            </a:r>
          </a:p>
          <a:p>
            <a:r>
              <a:rPr lang="en-US" dirty="0" smtClean="0"/>
              <a:t>Moving westward (updip), connectivity of the reservoir (permeability) decreases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676400"/>
            <a:ext cx="6962002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0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DOC</a:t>
            </a:r>
            <a:r>
              <a:rPr lang="en-US" dirty="0" smtClean="0"/>
              <a:t> – Combination Structural/Stratigraphic Traps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of the porosity in this combination play is due to structural controls, other </a:t>
            </a:r>
            <a:r>
              <a:rPr lang="en-US" dirty="0" smtClean="0"/>
              <a:t>to stratigraphic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Primary intergranular and secondary dissolution porosity is visible here </a:t>
            </a:r>
            <a:r>
              <a:rPr lang="en-US" dirty="0"/>
              <a:t>–</a:t>
            </a:r>
            <a:r>
              <a:rPr lang="en-US" dirty="0" smtClean="0"/>
              <a:t> intergranular </a:t>
            </a:r>
            <a:r>
              <a:rPr lang="en-US" dirty="0"/>
              <a:t>porosity </a:t>
            </a:r>
            <a:endParaRPr lang="en-US" dirty="0" smtClean="0"/>
          </a:p>
          <a:p>
            <a:r>
              <a:rPr lang="en-US" dirty="0" smtClean="0"/>
              <a:t>Porosity textures </a:t>
            </a:r>
            <a:r>
              <a:rPr lang="en-US" dirty="0"/>
              <a:t>include </a:t>
            </a:r>
            <a:r>
              <a:rPr lang="en-US" dirty="0" err="1"/>
              <a:t>moldic</a:t>
            </a:r>
            <a:r>
              <a:rPr lang="en-US" dirty="0"/>
              <a:t> (M), oversized (O), </a:t>
            </a:r>
            <a:r>
              <a:rPr lang="en-US" dirty="0" smtClean="0"/>
              <a:t>and enlarged </a:t>
            </a:r>
            <a:r>
              <a:rPr lang="en-US" dirty="0"/>
              <a:t>intergranular (I).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4855" b="485"/>
          <a:stretch/>
        </p:blipFill>
        <p:spPr>
          <a:xfrm>
            <a:off x="6170612" y="1847850"/>
            <a:ext cx="562395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3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595</Words>
  <Application>Microsoft Office PowerPoint</Application>
  <PresentationFormat>Custom</PresentationFormat>
  <Paragraphs>77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Continental Asia 16x9</vt:lpstr>
      <vt:lpstr>Appalachian storage Hub (ASH) project</vt:lpstr>
      <vt:lpstr>A geologic study of the potential to build an Appalachian storage hub</vt:lpstr>
      <vt:lpstr>Geologic INTERVALS of interest</vt:lpstr>
      <vt:lpstr>What is a Reservoir, and why do we need to Characterize it?</vt:lpstr>
      <vt:lpstr>Existing published resources</vt:lpstr>
      <vt:lpstr>Upper Devonian Sandstones</vt:lpstr>
      <vt:lpstr>Oriskany Sandstone gas plays</vt:lpstr>
      <vt:lpstr>DOP – Updip Permeability pinchout Play</vt:lpstr>
      <vt:lpstr>DOC – Combination Structural/Stratigraphic Traps Play</vt:lpstr>
      <vt:lpstr>DHO – fractured Huntersville Chert and Oriskany Sandstone Play</vt:lpstr>
      <vt:lpstr>Other Examples of Reservoir data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2016-07-26T17:54:53Z</dcterms:created>
  <dcterms:modified xsi:type="dcterms:W3CDTF">2016-08-16T13:38:15Z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