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1" r:id="rId4"/>
    <p:sldId id="281" r:id="rId5"/>
    <p:sldId id="277" r:id="rId6"/>
    <p:sldId id="280" r:id="rId7"/>
    <p:sldId id="282" r:id="rId8"/>
    <p:sldId id="279" r:id="rId9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5406"/>
    <a:srgbClr val="F4E3CF"/>
    <a:srgbClr val="F2E1CE"/>
    <a:srgbClr val="E2D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106" d="100"/>
          <a:sy n="106" d="100"/>
        </p:scale>
        <p:origin x="600" y="10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0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sz="900" i="1" dirty="0"/>
              <a:t>3/14/2017</a:t>
            </a:r>
            <a:endParaRPr sz="9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z="1000" dirty="0"/>
              <a:t>Appalachian Storage Hub (ASH) Project</a:t>
            </a:r>
            <a:endParaRPr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sz="1000"/>
              <a:t>‹#›</a:t>
            </a:fld>
            <a:endParaRPr sz="1000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/>
              <a:t>3/14/2017</a:t>
            </a:r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Appalachian Storage Hub (ASH) Project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z="900" i="1" dirty="0"/>
              <a:t>3/14/2017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900" dirty="0"/>
              <a:t>Appalachian Storage Hub (ASH)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6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47000"/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3/10/2017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4E3CF">
                <a:alpha val="50000"/>
              </a:srgbClr>
            </a:gs>
            <a:gs pos="27000">
              <a:srgbClr val="F4E3CF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3/10/2017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9012" y="1143000"/>
            <a:ext cx="10210800" cy="3048001"/>
          </a:xfrm>
        </p:spPr>
        <p:txBody>
          <a:bodyPr>
            <a:normAutofit/>
          </a:bodyPr>
          <a:lstStyle/>
          <a:p>
            <a:r>
              <a:rPr lang="en-US" sz="6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5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ppalachian</a:t>
            </a: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5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torage</a:t>
            </a: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5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</a:t>
            </a: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(ASH) </a:t>
            </a:r>
            <a:r>
              <a:rPr lang="en-US" sz="65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5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roject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0112" y="4495800"/>
            <a:ext cx="7848600" cy="16764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Semi-Annual Meeting </a:t>
            </a:r>
          </a:p>
          <a:p>
            <a:pPr algn="ctr"/>
            <a:r>
              <a:rPr lang="en-US" sz="3200" b="1" dirty="0"/>
              <a:t>March 14, 2017</a:t>
            </a:r>
          </a:p>
          <a:p>
            <a:pPr algn="ctr"/>
            <a:r>
              <a:rPr lang="en-US" sz="3200" b="1" dirty="0"/>
              <a:t>WVU Erickson Alumni Center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Liquids-rich Marcellus and Utica Shale </a:t>
            </a:r>
            <a:r>
              <a:rPr lang="en-US" sz="2800" dirty="0"/>
              <a:t>production in the </a:t>
            </a:r>
            <a:r>
              <a:rPr lang="en-US" sz="2800" dirty="0" err="1"/>
              <a:t>tri-state</a:t>
            </a:r>
            <a:r>
              <a:rPr lang="en-US" sz="2800" dirty="0"/>
              <a:t> area of OH, PA and WV</a:t>
            </a:r>
          </a:p>
          <a:p>
            <a:r>
              <a:rPr lang="en-US" sz="2800" dirty="0"/>
              <a:t>Desire to 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move natural gas liquids (NGLs) </a:t>
            </a:r>
            <a:r>
              <a:rPr lang="en-US" sz="2800" dirty="0"/>
              <a:t>from wet gas areas to industrial sites throughout the greater Appalachian region</a:t>
            </a:r>
          </a:p>
          <a:p>
            <a:r>
              <a:rPr lang="en-US" sz="2800" dirty="0"/>
              <a:t>A proposed 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“6-pack” pipeline </a:t>
            </a:r>
            <a:r>
              <a:rPr lang="en-US" sz="2800" dirty="0"/>
              <a:t>from Monaca, PA to northeastern KY and Charleston, WV along the Ohio &amp; Kanawha rivers</a:t>
            </a:r>
          </a:p>
          <a:p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Subsurface storage </a:t>
            </a:r>
            <a:r>
              <a:rPr lang="en-US" sz="2800" dirty="0"/>
              <a:t>will be a necessary component along the pipeline route</a:t>
            </a:r>
          </a:p>
        </p:txBody>
      </p:sp>
    </p:spTree>
    <p:extLst>
      <p:ext uri="{BB962C8B-B14F-4D97-AF65-F5344CB8AC3E}">
        <p14:creationId xmlns:p14="http://schemas.microsoft.com/office/powerpoint/2010/main" val="141381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609600"/>
            <a:ext cx="10972800" cy="1325562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Quarter Goals &amp;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2438400"/>
            <a:ext cx="9753600" cy="4038600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75000"/>
                </a:schemeClr>
              </a:buClr>
            </a:pPr>
            <a:r>
              <a:rPr lang="en-US" sz="3200" b="1" dirty="0"/>
              <a:t>Defined the Area of Interest (AOI)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en-US" sz="3200" b="1" dirty="0"/>
              <a:t>Data Collection within the AOI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en-US" sz="3200" b="1" dirty="0"/>
              <a:t>Developed a Project Database &amp; Website</a:t>
            </a:r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en-US" sz="3200" b="1" dirty="0"/>
              <a:t>Correlated Subsurface Units of Interest in the AOI</a:t>
            </a:r>
          </a:p>
        </p:txBody>
      </p:sp>
    </p:spTree>
    <p:extLst>
      <p:ext uri="{BB962C8B-B14F-4D97-AF65-F5344CB8AC3E}">
        <p14:creationId xmlns:p14="http://schemas.microsoft.com/office/powerpoint/2010/main" val="376825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867663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Geologic INTERVALS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2058099"/>
            <a:ext cx="9905998" cy="43434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Greenbrier Limestone </a:t>
            </a:r>
            <a:r>
              <a:rPr lang="en-US" dirty="0"/>
              <a:t>(suitable for mining)</a:t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Salina Group salts (</a:t>
            </a:r>
            <a:r>
              <a:rPr lang="en-US" dirty="0"/>
              <a:t>suitable for solution mining) – Newburg sandstone</a:t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Keener sandstone to Berea Sandstone 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Upper Devonian sandstones (Venango, Bradford, Elk)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Oriskany Sandstone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Clinton-Medina Group </a:t>
            </a:r>
            <a:r>
              <a:rPr lang="en-US" dirty="0"/>
              <a:t>through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Tuscarora Sandstone 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Rose Run </a:t>
            </a:r>
            <a:r>
              <a:rPr lang="en-US" dirty="0"/>
              <a:t>and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Upper Sandy Member </a:t>
            </a:r>
            <a:r>
              <a:rPr lang="en-US" dirty="0"/>
              <a:t>of the Gatesburg 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8671" y="2557909"/>
            <a:ext cx="31242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Salt caverns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8671" y="3482450"/>
            <a:ext cx="348019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Gas reservoirs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9012" y="1616066"/>
            <a:ext cx="35814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/>
              <a:t>Mined-rock caverns</a:t>
            </a:r>
          </a:p>
        </p:txBody>
      </p:sp>
    </p:spTree>
    <p:extLst>
      <p:ext uri="{BB962C8B-B14F-4D97-AF65-F5344CB8AC3E}">
        <p14:creationId xmlns:p14="http://schemas.microsoft.com/office/powerpoint/2010/main" val="17261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6" y="228600"/>
            <a:ext cx="9982198" cy="1325562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 Quarter Goals &amp;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Completed the Correlation of Key Subsurface Units</a:t>
            </a:r>
          </a:p>
          <a:p>
            <a:r>
              <a:rPr lang="en-US" sz="3200" b="1" dirty="0"/>
              <a:t>Completed Mapping of Structure &amp; Gross Thickness</a:t>
            </a:r>
          </a:p>
          <a:p>
            <a:r>
              <a:rPr lang="en-US" sz="3200" b="1" dirty="0"/>
              <a:t>Initiated the Study of Reservoir Character</a:t>
            </a:r>
          </a:p>
        </p:txBody>
      </p:sp>
    </p:spTree>
    <p:extLst>
      <p:ext uri="{BB962C8B-B14F-4D97-AF65-F5344CB8AC3E}">
        <p14:creationId xmlns:p14="http://schemas.microsoft.com/office/powerpoint/2010/main" val="115850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Look Ahead to the Third Quarter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  <a:p>
            <a:r>
              <a:rPr lang="en-US" sz="3600" b="1" dirty="0"/>
              <a:t>Complete Detailed Subsurface Correlation (pay sands)</a:t>
            </a:r>
          </a:p>
          <a:p>
            <a:r>
              <a:rPr lang="en-US" sz="3600" b="1" dirty="0"/>
              <a:t>Refine &amp; Complete Detailed Mapping of Key Units</a:t>
            </a:r>
          </a:p>
          <a:p>
            <a:r>
              <a:rPr lang="en-US" sz="3600" b="1" dirty="0"/>
              <a:t>Complete Reservoir Character Study</a:t>
            </a:r>
          </a:p>
          <a:p>
            <a:r>
              <a:rPr lang="en-US" sz="3600" b="1" dirty="0"/>
              <a:t>Develop Ranking Criteria</a:t>
            </a:r>
          </a:p>
          <a:p>
            <a:pPr marL="4572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7924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Today’s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Strategy 1, Data Collection: Jessica Moore </a:t>
            </a:r>
            <a:r>
              <a:rPr lang="en-US" sz="3200" dirty="0"/>
              <a:t>– Program Manager, Applied Oil &amp; Gas, WVGES</a:t>
            </a:r>
          </a:p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Strategy 2, Stratigraphic Correlation - Mohammad  Fakhari, </a:t>
            </a:r>
            <a:r>
              <a:rPr lang="en-US" sz="3200" dirty="0"/>
              <a:t>Energy Resources Group Supervisor, OGS</a:t>
            </a:r>
          </a:p>
          <a:p>
            <a:r>
              <a:rPr lang="en-US" sz="3200" dirty="0">
                <a:solidFill>
                  <a:srgbClr val="B35406"/>
                </a:solidFill>
              </a:rPr>
              <a:t>Strategy 3, Mapping</a:t>
            </a:r>
            <a:r>
              <a:rPr lang="en-US" sz="3200" dirty="0"/>
              <a:t>:  Kyle Metz– Senior Geologist, OGS</a:t>
            </a:r>
          </a:p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Strategy 4, Studies of Reservoir Character: Kristin Carter </a:t>
            </a:r>
            <a:r>
              <a:rPr lang="en-US" sz="3200" dirty="0"/>
              <a:t>– Assistant State Geologist and Economic Geology Division Manager, PAGS</a:t>
            </a:r>
          </a:p>
        </p:txBody>
      </p:sp>
    </p:spTree>
    <p:extLst>
      <p:ext uri="{BB962C8B-B14F-4D97-AF65-F5344CB8AC3E}">
        <p14:creationId xmlns:p14="http://schemas.microsoft.com/office/powerpoint/2010/main" val="35812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 Asia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8E20D4-3434-4DD1-9003-C2B9B485E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Asian continent presentation (widescreen)</Template>
  <TotalTime>0</TotalTime>
  <Words>270</Words>
  <Application>Microsoft Office PowerPoint</Application>
  <PresentationFormat>Custom</PresentationFormat>
  <Paragraphs>43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Continental Asia 16x9</vt:lpstr>
      <vt:lpstr>Appalachian storage Hub (ASH) project</vt:lpstr>
      <vt:lpstr>Background</vt:lpstr>
      <vt:lpstr>First Quarter Goals &amp; Accomplishments</vt:lpstr>
      <vt:lpstr>Geologic INTERVALS of interest</vt:lpstr>
      <vt:lpstr>Second Quarter Goals &amp; Accomplishments</vt:lpstr>
      <vt:lpstr>A Look Ahead to the Third Quarter</vt:lpstr>
      <vt:lpstr>Today’s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2016-07-26T17:54:53Z</dcterms:created>
  <dcterms:modified xsi:type="dcterms:W3CDTF">2017-03-10T18:08:19Z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