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5" r:id="rId5"/>
    <p:sldId id="281" r:id="rId6"/>
    <p:sldId id="277" r:id="rId7"/>
    <p:sldId id="280" r:id="rId8"/>
    <p:sldId id="279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3CF"/>
    <a:srgbClr val="F2E1CE"/>
    <a:srgbClr val="E2D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79" d="100"/>
          <a:sy n="79" d="100"/>
        </p:scale>
        <p:origin x="126" y="75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8/16/2016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8/16/2016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7000"/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8/16/2016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4E3CF">
                <a:alpha val="50000"/>
              </a:srgbClr>
            </a:gs>
            <a:gs pos="27000">
              <a:srgbClr val="F4E3C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8/16/2016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012" y="1143000"/>
            <a:ext cx="10210800" cy="3048001"/>
          </a:xfrm>
        </p:spPr>
        <p:txBody>
          <a:bodyPr>
            <a:normAutofit/>
          </a:bodyPr>
          <a:lstStyle/>
          <a:p>
            <a:r>
              <a:rPr lang="en-US" sz="6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5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ppalachian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5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torage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(ASH) </a:t>
            </a:r>
            <a:r>
              <a:rPr lang="en-US" sz="65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5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roject</a:t>
            </a:r>
            <a:endParaRPr lang="en-US" sz="5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Liquids-rich Marcellus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and Utica Shale </a:t>
            </a:r>
            <a:r>
              <a:rPr lang="en-US" sz="2800" dirty="0"/>
              <a:t>production </a:t>
            </a:r>
            <a:r>
              <a:rPr lang="en-US" sz="2800" dirty="0" smtClean="0"/>
              <a:t>in the </a:t>
            </a:r>
            <a:r>
              <a:rPr lang="en-US" sz="2800" dirty="0" err="1" smtClean="0"/>
              <a:t>tri-state</a:t>
            </a:r>
            <a:r>
              <a:rPr lang="en-US" sz="2800" dirty="0" smtClean="0"/>
              <a:t> area of OH, PA and WV</a:t>
            </a:r>
          </a:p>
          <a:p>
            <a:r>
              <a:rPr lang="en-US" sz="2800" dirty="0" smtClean="0"/>
              <a:t>Desire </a:t>
            </a:r>
            <a:r>
              <a:rPr lang="en-US" sz="2800" dirty="0"/>
              <a:t>to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move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natural gas liquids (NGLs) </a:t>
            </a:r>
            <a:r>
              <a:rPr lang="en-US" sz="2800" dirty="0" smtClean="0"/>
              <a:t>from wet </a:t>
            </a:r>
            <a:r>
              <a:rPr lang="en-US" sz="2800" dirty="0"/>
              <a:t>gas </a:t>
            </a:r>
            <a:r>
              <a:rPr lang="en-US" sz="2800" dirty="0" smtClean="0"/>
              <a:t>areas </a:t>
            </a:r>
            <a:r>
              <a:rPr lang="en-US" sz="2800" dirty="0"/>
              <a:t>to industrial </a:t>
            </a:r>
            <a:r>
              <a:rPr lang="en-US" sz="2800" dirty="0" smtClean="0"/>
              <a:t>sites throughout the greater Appalachian region</a:t>
            </a:r>
            <a:endParaRPr lang="en-US" sz="2800" dirty="0"/>
          </a:p>
          <a:p>
            <a:r>
              <a:rPr lang="en-US" sz="2800" dirty="0" smtClean="0"/>
              <a:t>A proposed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“6-pack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” pipeline </a:t>
            </a:r>
            <a:r>
              <a:rPr lang="en-US" sz="2800" dirty="0"/>
              <a:t>from Monaca, PA to </a:t>
            </a:r>
            <a:r>
              <a:rPr lang="en-US" sz="2800" dirty="0" smtClean="0"/>
              <a:t>northeastern KY </a:t>
            </a:r>
            <a:r>
              <a:rPr lang="en-US" sz="2800" dirty="0"/>
              <a:t>and Charleston, </a:t>
            </a:r>
            <a:r>
              <a:rPr lang="en-US" sz="2800" dirty="0" smtClean="0"/>
              <a:t>WV along the Ohio &amp; Kanawha rivers</a:t>
            </a:r>
          </a:p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Subsurface 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storage </a:t>
            </a:r>
            <a:r>
              <a:rPr lang="en-US" sz="2800" dirty="0" smtClean="0"/>
              <a:t>will be a necessary component along the pipeline route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81000"/>
            <a:ext cx="9753600" cy="1325562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Prefeasibility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Study: three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for NGL storage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438400"/>
            <a:ext cx="9753600" cy="3733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Solution-mined salt caverns </a:t>
            </a:r>
            <a:r>
              <a:rPr lang="en-US" sz="3600" dirty="0" smtClean="0"/>
              <a:t>(with/without brine takeaway)</a:t>
            </a:r>
          </a:p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Mined-rock caverns </a:t>
            </a:r>
            <a:r>
              <a:rPr lang="en-US" sz="3600" dirty="0" smtClean="0"/>
              <a:t>(carbonate rock) </a:t>
            </a:r>
          </a:p>
          <a:p>
            <a:pPr>
              <a:spcBef>
                <a:spcPts val="2400"/>
              </a:spcBef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Gas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reservoirs </a:t>
            </a:r>
            <a:r>
              <a:rPr lang="en-US" sz="3600" dirty="0" smtClean="0"/>
              <a:t>(siliciclastic rock)</a:t>
            </a:r>
          </a:p>
          <a:p>
            <a:pPr marL="45720" indent="0">
              <a:spcBef>
                <a:spcPts val="2400"/>
              </a:spcBef>
              <a:buNone/>
            </a:pPr>
            <a:endParaRPr lang="en-US" sz="3600" dirty="0" smtClean="0"/>
          </a:p>
          <a:p>
            <a:pPr>
              <a:spcBef>
                <a:spcPts val="2400"/>
              </a:spcBef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609600"/>
            <a:ext cx="10972800" cy="132556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geologic study of the potential to build an Appalachian storage 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438400"/>
            <a:ext cx="9753600" cy="4038600"/>
          </a:xfrm>
        </p:spPr>
        <p:txBody>
          <a:bodyPr>
            <a:normAutofit/>
          </a:bodyPr>
          <a:lstStyle/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Data collection and project database development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Stratigraphic correlation of key units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Mapping thickness and structure of key units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Studies of reservoir character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Develop ranking criteria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Recommendations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Project Management and Technology Transfer</a:t>
            </a:r>
          </a:p>
          <a:p>
            <a:pPr marL="502920" indent="-457200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5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6766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Geologic INTERVALS of interest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8099"/>
            <a:ext cx="990599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Greenbrier Limestone </a:t>
            </a:r>
            <a:r>
              <a:rPr lang="en-US" dirty="0" smtClean="0"/>
              <a:t>(&gt;40 ft thick at depths in excess of 1,800 ft; </a:t>
            </a:r>
            <a:r>
              <a:rPr lang="en-US" dirty="0"/>
              <a:t>suitable for mining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Salina Group salts </a:t>
            </a:r>
            <a:r>
              <a:rPr lang="en-US" dirty="0"/>
              <a:t>(&gt;100-ft thick preferred; suitable for solution mining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Keener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sandstone to Berea Sandstone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Upper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Devonian sandstones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Oriskany Sandstone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Clinton-Medina Group </a:t>
            </a:r>
            <a:r>
              <a:rPr lang="en-US" dirty="0"/>
              <a:t>through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Tuscarora Sandstone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Rose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Run </a:t>
            </a:r>
            <a:r>
              <a:rPr lang="en-US" dirty="0"/>
              <a:t>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Upper Sandy Member </a:t>
            </a:r>
            <a:r>
              <a:rPr lang="en-US" dirty="0"/>
              <a:t>of the Gatesburg 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9012" y="2703848"/>
            <a:ext cx="3124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Salt caverns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89012" y="3482450"/>
            <a:ext cx="348985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Gas reservoirs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89012" y="1616066"/>
            <a:ext cx="3581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Mined-rock caverns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61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Storage capacity </a:t>
            </a:r>
            <a:r>
              <a:rPr lang="en-US" sz="3200" dirty="0" smtClean="0"/>
              <a:t>and </a:t>
            </a:r>
            <a:r>
              <a:rPr lang="en-US" sz="3200" dirty="0"/>
              <a:t>deliverability </a:t>
            </a:r>
            <a:r>
              <a:rPr lang="en-US" sz="3200" dirty="0" smtClean="0"/>
              <a:t>will ultimately depend on the NGL product(s)</a:t>
            </a:r>
          </a:p>
          <a:p>
            <a:r>
              <a:rPr lang="en-US" sz="3200" dirty="0" smtClean="0"/>
              <a:t>Storage capacity and deliverability may require more than one field and/or </a:t>
            </a:r>
            <a:r>
              <a:rPr lang="en-US" sz="3200" dirty="0"/>
              <a:t>more than one </a:t>
            </a:r>
            <a:r>
              <a:rPr lang="en-US" sz="3200" dirty="0" smtClean="0"/>
              <a:t>geologic reservoir per field</a:t>
            </a:r>
          </a:p>
          <a:p>
            <a:r>
              <a:rPr lang="en-US" sz="3200" dirty="0" smtClean="0"/>
              <a:t>Examine </a:t>
            </a:r>
            <a:r>
              <a:rPr lang="en-US" sz="3200" dirty="0"/>
              <a:t>all three </a:t>
            </a:r>
            <a:r>
              <a:rPr lang="en-US" sz="3200" dirty="0" smtClean="0"/>
              <a:t>categories of storage options, ranking sites </a:t>
            </a:r>
            <a:r>
              <a:rPr lang="en-US" sz="3200" dirty="0"/>
              <a:t>in each </a:t>
            </a:r>
            <a:endParaRPr lang="en-US" sz="3200" dirty="0" smtClean="0"/>
          </a:p>
          <a:p>
            <a:r>
              <a:rPr lang="en-US" sz="3200" dirty="0" smtClean="0"/>
              <a:t>Rank the </a:t>
            </a:r>
            <a:r>
              <a:rPr lang="en-US" sz="3200" dirty="0"/>
              <a:t>top options across </a:t>
            </a:r>
            <a:r>
              <a:rPr lang="en-US" sz="3200" dirty="0" smtClean="0"/>
              <a:t>categories, offering recommendations for follow-on engineering assessments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85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 the Research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Jessica Moore </a:t>
            </a:r>
            <a:r>
              <a:rPr lang="en-US" sz="3200" dirty="0" smtClean="0"/>
              <a:t>– Program Manager, Applied Oil &amp; Gas, WVGES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Mohammad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Fakhari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/>
              <a:t>– </a:t>
            </a:r>
            <a:r>
              <a:rPr lang="en-US" sz="3200" dirty="0" smtClean="0"/>
              <a:t>Energy Resources Group Supervisor, OGS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Kristin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Carter </a:t>
            </a:r>
            <a:r>
              <a:rPr lang="en-US" sz="3200" dirty="0"/>
              <a:t>– </a:t>
            </a:r>
            <a:r>
              <a:rPr lang="en-US" sz="3200" dirty="0" smtClean="0"/>
              <a:t>Assistant State Geologist and Economic Geology Division Manager, PAGS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1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Asian continent presentation (widescreen)</Template>
  <TotalTime>0</TotalTime>
  <Words>274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Continental Asia 16x9</vt:lpstr>
      <vt:lpstr>Appalachian storage Hub (ASH) project</vt:lpstr>
      <vt:lpstr>Background</vt:lpstr>
      <vt:lpstr>Prefeasibility Study: three options for NGL storage</vt:lpstr>
      <vt:lpstr>A geologic study of the potential to build an Appalachian storage hub</vt:lpstr>
      <vt:lpstr>Geologic INTERVALS of interest</vt:lpstr>
      <vt:lpstr>Points to consider</vt:lpstr>
      <vt:lpstr>Introducing the Research Team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2016-07-26T17:54:53Z</dcterms:created>
  <dcterms:modified xsi:type="dcterms:W3CDTF">2016-08-16T13:42:41Z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