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8" r:id="rId4"/>
    <p:sldMasterId id="2147483758" r:id="rId5"/>
    <p:sldMasterId id="2147483770" r:id="rId6"/>
    <p:sldMasterId id="2147483794" r:id="rId7"/>
    <p:sldMasterId id="2147483806" r:id="rId8"/>
    <p:sldMasterId id="2147483818" r:id="rId9"/>
    <p:sldMasterId id="2147483890" r:id="rId10"/>
    <p:sldMasterId id="2147483902" r:id="rId11"/>
    <p:sldMasterId id="2147483926" r:id="rId12"/>
    <p:sldMasterId id="2147483938" r:id="rId13"/>
    <p:sldMasterId id="2147483950" r:id="rId14"/>
  </p:sldMasterIdLst>
  <p:notesMasterIdLst>
    <p:notesMasterId r:id="rId46"/>
  </p:notesMasterIdLst>
  <p:sldIdLst>
    <p:sldId id="258" r:id="rId15"/>
    <p:sldId id="324" r:id="rId16"/>
    <p:sldId id="294" r:id="rId17"/>
    <p:sldId id="330" r:id="rId18"/>
    <p:sldId id="295" r:id="rId19"/>
    <p:sldId id="316" r:id="rId20"/>
    <p:sldId id="325" r:id="rId21"/>
    <p:sldId id="298" r:id="rId22"/>
    <p:sldId id="267" r:id="rId23"/>
    <p:sldId id="269" r:id="rId24"/>
    <p:sldId id="306" r:id="rId25"/>
    <p:sldId id="296" r:id="rId26"/>
    <p:sldId id="329" r:id="rId27"/>
    <p:sldId id="307" r:id="rId28"/>
    <p:sldId id="326" r:id="rId29"/>
    <p:sldId id="311" r:id="rId30"/>
    <p:sldId id="283" r:id="rId31"/>
    <p:sldId id="317" r:id="rId32"/>
    <p:sldId id="285" r:id="rId33"/>
    <p:sldId id="313" r:id="rId34"/>
    <p:sldId id="286" r:id="rId35"/>
    <p:sldId id="314" r:id="rId36"/>
    <p:sldId id="287" r:id="rId37"/>
    <p:sldId id="327" r:id="rId38"/>
    <p:sldId id="315" r:id="rId39"/>
    <p:sldId id="331" r:id="rId40"/>
    <p:sldId id="332" r:id="rId41"/>
    <p:sldId id="333" r:id="rId42"/>
    <p:sldId id="334" r:id="rId43"/>
    <p:sldId id="282" r:id="rId44"/>
    <p:sldId id="32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7" autoAdjust="0"/>
  </p:normalViewPr>
  <p:slideViewPr>
    <p:cSldViewPr>
      <p:cViewPr varScale="1">
        <p:scale>
          <a:sx n="95" d="100"/>
          <a:sy n="95" d="100"/>
        </p:scale>
        <p:origin x="76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CFA77-477B-4507-BC06-DAD985C3C5F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63888-E77E-421F-9F10-314D1AF4B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Title slide for each presenter’s section –blue/green</a:t>
            </a:r>
            <a:r>
              <a:rPr lang="en-US" baseline="0" dirty="0" smtClean="0"/>
              <a:t> rectangle border at top;</a:t>
            </a:r>
            <a:r>
              <a:rPr lang="en-US" dirty="0" smtClean="0"/>
              <a:t> major and minor headings, as per workshop agenda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7114" indent="-268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2484" indent="-2144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1477" indent="-2144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0471" indent="-2144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59464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8458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17451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6445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00999-12C2-4B30-902F-A9DA570A9EC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619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Title slide for each presenter’s section – major and minor headings, as per workshop agenda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7114" indent="-268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2484" indent="-2144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1477" indent="-2144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0471" indent="-2144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59464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8458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17451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6445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00999-12C2-4B30-902F-A9DA570A9EC5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2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AEC946-A645-454E-8566-34B668D001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Title slide for each presenter’s section – major and minor headings, as per workshop agenda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7114" indent="-268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2484" indent="-2144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1477" indent="-2144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0471" indent="-2144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59464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8458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17451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6445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00999-12C2-4B30-902F-A9DA570A9EC5}" type="slidenum">
              <a:rPr 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2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3888-E77E-421F-9F10-314D1AF4B5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1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Title slide for each presenter’s section – major and minor headings, as per workshop agenda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7114" indent="-268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2484" indent="-2144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1477" indent="-2144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0471" indent="-2144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59464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8458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17451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6445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00999-12C2-4B30-902F-A9DA570A9EC5}" type="slidenum">
              <a:rPr 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1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Title slide for each presenter’s section – major and minor headings, as per workshop agenda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7114" indent="-268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72484" indent="-2144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01477" indent="-2144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30471" indent="-2144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59464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8458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17451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6445" indent="-2144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00999-12C2-4B30-902F-A9DA570A9EC5}" type="slidenum">
              <a:rPr lang="en-US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1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4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30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80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32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605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685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208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28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737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478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076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80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23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953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272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271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173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278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055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832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780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5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00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261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79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6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58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4EB43-3F93-4B0B-A3B7-ACDC5ADB86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894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0B6D-B38E-4983-B458-99F4AC0D6C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619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ACBE-3CFF-4688-A406-AB4CC4922E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32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E8A48-47C7-481C-9CD8-BB8504227E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559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7D6F-99DF-41A3-ADCF-9587E8B1B6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135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A05A-AB0C-48AB-A17A-70A86EEC3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83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33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0BD8-7091-4862-BDA9-8E3CB85DBA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304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D9CC-F919-4FB4-9879-EAED71C3EA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044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8A770-1B5A-4F80-A44C-AE678415B8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542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6881-41D2-415F-BB9D-8AF964760D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3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591B8-240A-4F4F-B043-8402C509F5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57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4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726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227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255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5960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244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79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2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439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126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375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265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547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46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2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031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477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456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259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559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47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7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1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478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75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1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79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3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9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1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24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4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889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50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6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5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926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625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084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27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11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9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5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33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09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3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29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94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75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01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38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80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80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06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23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19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86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81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96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70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02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92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34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33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26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6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923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87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0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80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84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77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24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64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72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97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4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6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63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23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361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289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9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88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804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949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54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3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81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53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856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37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02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78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965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655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75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61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2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590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858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96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144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123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282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78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94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818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870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7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DCC9-F191-4AFF-967C-A4197537FD7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28D6-10BD-4111-8457-ECE71E080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D020-58BC-484A-A2C3-4648312A88B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7/13/2015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E62E-5CC3-4B9D-9A3F-DA3DA475545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67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DF72-7961-458C-8790-0FC5ADDDEC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5873-F972-4627-8546-D49967DF3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72D67-C97A-47BE-890E-BD1977628813}" type="slidenum">
              <a:rPr lang="en-US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93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E8D7-3C0E-4D91-B589-2CC888971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766D-3514-4EA2-9A66-CDC77F0D57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3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AC4F-A690-43E3-BD82-DF4AF230E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B3F1-B9CF-483F-8BC1-8A5ABC281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5" descr="DCNR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23669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457200" y="6172200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B3468"/>
                </a:solidFill>
              </a:rPr>
              <a:t>www.dcnr.state.pa.us</a:t>
            </a:r>
          </a:p>
        </p:txBody>
      </p:sp>
    </p:spTree>
    <p:extLst>
      <p:ext uri="{BB962C8B-B14F-4D97-AF65-F5344CB8AC3E}">
        <p14:creationId xmlns:p14="http://schemas.microsoft.com/office/powerpoint/2010/main" val="4563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5" descr="DCNR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43600"/>
            <a:ext cx="23669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457200" y="6172200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B3468"/>
                </a:solidFill>
              </a:rPr>
              <a:t>www.dcnr.state.pa.us</a:t>
            </a:r>
          </a:p>
        </p:txBody>
      </p:sp>
    </p:spTree>
    <p:extLst>
      <p:ext uri="{BB962C8B-B14F-4D97-AF65-F5344CB8AC3E}">
        <p14:creationId xmlns:p14="http://schemas.microsoft.com/office/powerpoint/2010/main" val="310906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91DC546A-53D7-43DB-96A3-2153C461CC9D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F79D95BC-0FD5-44E2-A78B-E1883A1246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974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2901B503-6D76-49BC-933E-6AE9CE59AF9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88EE7F68-87FE-4558-8E88-1C80A58FE3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116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70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670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400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76648F44-0B38-4DD2-9BE2-33FFBF7FEAD1}" type="datetimeFigureOut">
              <a:rPr lang="en-US" smtClean="0">
                <a:solidFill>
                  <a:srgbClr val="FFFFFF"/>
                </a:solidFill>
              </a:rPr>
              <a:pPr/>
              <a:t>7/13/2015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3F601C9C-A7DE-4250-8A41-D62F395E105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84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Header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" y="1886377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0B3468"/>
                </a:solidFill>
              </a:rPr>
              <a:t>LITHOSTRATIGRAPHY</a:t>
            </a:r>
            <a:endParaRPr lang="en-US" sz="4800" b="1" dirty="0">
              <a:solidFill>
                <a:srgbClr val="0B3468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7620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762000" y="228600"/>
            <a:ext cx="769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3276601"/>
            <a:ext cx="9143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0B3468"/>
                </a:solidFill>
              </a:rPr>
              <a:t>Upper Ordovician Strata of the Appalachian Basin</a:t>
            </a:r>
            <a:endParaRPr lang="en-US" sz="4000" dirty="0">
              <a:solidFill>
                <a:srgbClr val="0B346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515926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Utica Shale Play Book </a:t>
            </a:r>
            <a:r>
              <a:rPr lang="en-US" dirty="0" smtClean="0">
                <a:solidFill>
                  <a:srgbClr val="002060"/>
                </a:solidFill>
              </a:rPr>
              <a:t>Study - Canonsburg, PA</a:t>
            </a:r>
            <a:r>
              <a:rPr lang="en-US" dirty="0">
                <a:solidFill>
                  <a:srgbClr val="002060"/>
                </a:solidFill>
              </a:rPr>
              <a:t> - July 14, </a:t>
            </a:r>
            <a:r>
              <a:rPr lang="en-US" dirty="0" smtClean="0">
                <a:solidFill>
                  <a:srgbClr val="002060"/>
                </a:solidFill>
              </a:rPr>
              <a:t>2015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John Hickman, Cortland Eble, and David Harris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University of Kentucky – Kentucky Geological Survey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6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 descr="RampToBasinPro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  <a:ea typeface="MS PGothic" pitchFamily="34" charset="-128"/>
              </a:rPr>
              <a:t>Idealized </a:t>
            </a:r>
            <a:r>
              <a:rPr lang="en-US" sz="4000" dirty="0">
                <a:solidFill>
                  <a:srgbClr val="002060"/>
                </a:solidFill>
                <a:ea typeface="MS PGothic" pitchFamily="34" charset="-128"/>
              </a:rPr>
              <a:t>Platform &amp; Sub-Basin Depositional Model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3200400" y="3124200"/>
            <a:ext cx="2438400" cy="5492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 dirty="0">
                <a:solidFill>
                  <a:srgbClr val="000000"/>
                </a:solidFill>
                <a:ea typeface="MS PGothic" pitchFamily="34" charset="-128"/>
              </a:rPr>
              <a:t>UTICA-POINT PLEASANT SUB-BASIN</a:t>
            </a:r>
          </a:p>
        </p:txBody>
      </p:sp>
    </p:spTree>
    <p:extLst>
      <p:ext uri="{BB962C8B-B14F-4D97-AF65-F5344CB8AC3E}">
        <p14:creationId xmlns:p14="http://schemas.microsoft.com/office/powerpoint/2010/main" val="1530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6" descr="KY_Geol_layers2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7" y="311150"/>
            <a:ext cx="8310563" cy="6394450"/>
          </a:xfrm>
        </p:spPr>
      </p:pic>
      <p:sp>
        <p:nvSpPr>
          <p:cNvPr id="52227" name="Title 1"/>
          <p:cNvSpPr>
            <a:spLocks noGrp="1"/>
          </p:cNvSpPr>
          <p:nvPr>
            <p:ph type="title" idx="4294967295"/>
          </p:nvPr>
        </p:nvSpPr>
        <p:spPr>
          <a:xfrm>
            <a:off x="0" y="5486400"/>
            <a:ext cx="9144000" cy="1219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Outcrop of Utica- and Pt. Pleasant-equivalent units in KY</a:t>
            </a:r>
          </a:p>
        </p:txBody>
      </p:sp>
    </p:spTree>
    <p:extLst>
      <p:ext uri="{BB962C8B-B14F-4D97-AF65-F5344CB8AC3E}">
        <p14:creationId xmlns:p14="http://schemas.microsoft.com/office/powerpoint/2010/main" val="14588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257796" y="3048003"/>
            <a:ext cx="6858003" cy="76199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Type-log – Eastern Ohio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 r="34433" b="20834"/>
          <a:stretch/>
        </p:blipFill>
        <p:spPr>
          <a:xfrm>
            <a:off x="227298" y="186517"/>
            <a:ext cx="4018598" cy="6442883"/>
          </a:xfrm>
        </p:spPr>
      </p:pic>
      <p:sp>
        <p:nvSpPr>
          <p:cNvPr id="5" name="TextBox 4"/>
          <p:cNvSpPr txBox="1"/>
          <p:nvPr/>
        </p:nvSpPr>
        <p:spPr>
          <a:xfrm>
            <a:off x="4810738" y="318367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2186" y="191908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Kope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Fm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456" y="3883967"/>
            <a:ext cx="251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Pleasant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419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Lexington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Ls/Trenton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812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Logana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Mbr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0743" y="5104347"/>
            <a:ext cx="186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Curdsville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Mbr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331613" y="277987"/>
            <a:ext cx="71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644"/>
                </a:solidFill>
                <a:latin typeface="Arial"/>
              </a:rPr>
              <a:t>GR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1812055" y="291392"/>
            <a:ext cx="89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PEF</a:t>
            </a:r>
            <a:endParaRPr lang="en-US" sz="2400" b="1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2859733" y="41686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/>
              </a:rPr>
              <a:t>NPHI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3260291" y="5311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/>
              </a:rPr>
              <a:t>RHOB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9" y="535769"/>
            <a:ext cx="293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Cincinnatian Series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19600" y="347364"/>
            <a:ext cx="0" cy="871836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4714259" y="1280812"/>
            <a:ext cx="381000" cy="1738206"/>
          </a:xfrm>
          <a:prstGeom prst="rightBrac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4438342" y="3019018"/>
            <a:ext cx="381000" cy="790982"/>
          </a:xfrm>
          <a:prstGeom prst="rightBrac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4419600" y="4419600"/>
            <a:ext cx="381000" cy="392668"/>
          </a:xfrm>
          <a:prstGeom prst="rightBrac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4647892" y="4830353"/>
            <a:ext cx="381000" cy="337473"/>
          </a:xfrm>
          <a:prstGeom prst="rightBrace">
            <a:avLst>
              <a:gd name="adj1" fmla="val 8333"/>
              <a:gd name="adj2" fmla="val 49196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4419600" y="5167827"/>
            <a:ext cx="381000" cy="242373"/>
          </a:xfrm>
          <a:prstGeom prst="rightBrac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>
          <a:xfrm>
            <a:off x="4800600" y="5289014"/>
            <a:ext cx="1640143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4666942" y="3833608"/>
            <a:ext cx="381000" cy="585992"/>
          </a:xfrm>
          <a:prstGeom prst="rightBrac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570" y="1253317"/>
            <a:ext cx="8296430" cy="415688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267200" y="5442604"/>
            <a:ext cx="3864893" cy="646331"/>
            <a:chOff x="4267200" y="5442604"/>
            <a:chExt cx="3392743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5413886" y="5442604"/>
              <a:ext cx="2246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Deicke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K-</a:t>
              </a:r>
              <a:r>
                <a:rPr lang="en-US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bentonite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4267200" y="5627270"/>
              <a:ext cx="1146686" cy="1153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557251" y="5473679"/>
            <a:ext cx="2973029" cy="1155721"/>
            <a:chOff x="4557251" y="5473679"/>
            <a:chExt cx="2973029" cy="1155721"/>
          </a:xfrm>
        </p:grpSpPr>
        <p:sp>
          <p:nvSpPr>
            <p:cNvPr id="11" name="TextBox 10"/>
            <p:cNvSpPr txBox="1"/>
            <p:nvPr/>
          </p:nvSpPr>
          <p:spPr>
            <a:xfrm>
              <a:off x="4557251" y="5710534"/>
              <a:ext cx="2973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 River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4572000" y="5473679"/>
              <a:ext cx="13418" cy="1155721"/>
            </a:xfrm>
            <a:prstGeom prst="straightConnector1">
              <a:avLst/>
            </a:prstGeom>
            <a:ln w="508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37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/>
      <p:bldP spid="21" grpId="0" animBg="1"/>
      <p:bldP spid="22" grpId="0" animBg="1"/>
      <p:bldP spid="24" grpId="0" animBg="1"/>
      <p:bldP spid="25" grpId="0" animBg="1"/>
      <p:bldP spid="26" grpId="0" animBg="1"/>
      <p:bldP spid="30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Header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88912" y="2864428"/>
            <a:ext cx="8747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0B3468"/>
                </a:solidFill>
              </a:rPr>
              <a:t>Example Sections For Each Unit Studied</a:t>
            </a:r>
            <a:endParaRPr lang="en-US" sz="4800" b="1" dirty="0">
              <a:solidFill>
                <a:srgbClr val="0B3468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7620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762000" y="228600"/>
            <a:ext cx="769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938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PERSONAL\My Pictures\2012_10_AA_Highway\DSC_02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4" b="35847"/>
          <a:stretch/>
        </p:blipFill>
        <p:spPr bwMode="auto">
          <a:xfrm>
            <a:off x="76200" y="457200"/>
            <a:ext cx="8991600" cy="61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52400" y="4648200"/>
            <a:ext cx="8382000" cy="1295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068367">
            <a:off x="369933" y="4871653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Silurian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Brassfield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068367">
            <a:off x="406000" y="5461483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Ordovician Drakes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3414" y="136525"/>
            <a:ext cx="3322743" cy="1768475"/>
            <a:chOff x="5750054" y="533399"/>
            <a:chExt cx="3322743" cy="176847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9" t="-1116" r="11328" b="1116"/>
            <a:stretch/>
          </p:blipFill>
          <p:spPr bwMode="auto">
            <a:xfrm>
              <a:off x="5750054" y="533399"/>
              <a:ext cx="3239386" cy="1768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464664" y="553131"/>
              <a:ext cx="160813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Brassfield</a:t>
              </a: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Dol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5200" y="28574"/>
            <a:ext cx="5638800" cy="6829426"/>
            <a:chOff x="3505200" y="28574"/>
            <a:chExt cx="5638800" cy="682942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40277" y="2454277"/>
              <a:ext cx="6829426" cy="1978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3505200" y="136525"/>
              <a:ext cx="3660780" cy="54927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518494" y="762000"/>
              <a:ext cx="1796706" cy="45339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8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9094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Formation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26" y="1722782"/>
            <a:ext cx="8451574" cy="475421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interbedded shale (about 60 to 80%), limestone (20 to 40%), and minor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siltstone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Alternating 2- to 5-ft thick shales and 2- to 6-inch thick limestone beds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low TOC (&lt; 1.0%)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4" y="1637733"/>
            <a:ext cx="8413623" cy="50778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44"/>
            <a:ext cx="9131490" cy="100965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4076" y="-7961"/>
            <a:ext cx="4457414" cy="6829426"/>
            <a:chOff x="4686586" y="14926"/>
            <a:chExt cx="4457414" cy="682942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40277" y="2440629"/>
              <a:ext cx="6829426" cy="1978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>
              <a:stCxn id="3" idx="0"/>
            </p:cNvCxnSpPr>
            <p:nvPr/>
          </p:nvCxnSpPr>
          <p:spPr>
            <a:xfrm>
              <a:off x="4686586" y="1660620"/>
              <a:ext cx="2628614" cy="118166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0" y="1143000"/>
            <a:ext cx="913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Interbedded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limestone (30%) and shale (70%),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beds 2-6” thick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9094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 Shale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26" y="1722782"/>
            <a:ext cx="8451574" cy="498281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Utica is a laminated organic- and clay-rich shale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 up to 4.0% in places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Carbonate content is typically around 25%, mostly in thinly bedded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limestones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 Shale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0" r="15350" b="15634"/>
          <a:stretch/>
        </p:blipFill>
        <p:spPr>
          <a:xfrm>
            <a:off x="188991" y="1752600"/>
            <a:ext cx="8763000" cy="4287697"/>
          </a:xfrm>
        </p:spPr>
      </p:pic>
      <p:sp>
        <p:nvSpPr>
          <p:cNvPr id="5" name="TextBox 4"/>
          <p:cNvSpPr txBox="1"/>
          <p:nvPr/>
        </p:nvSpPr>
        <p:spPr>
          <a:xfrm>
            <a:off x="9492" y="1143000"/>
            <a:ext cx="912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Interbedded limestone and shale (~50/50%), beds 2-6” thick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4076" y="28574"/>
            <a:ext cx="4457414" cy="6829426"/>
            <a:chOff x="4686586" y="14926"/>
            <a:chExt cx="4457414" cy="682942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40277" y="2440629"/>
              <a:ext cx="6829426" cy="1978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4686586" y="1165887"/>
              <a:ext cx="2628614" cy="226375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7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Pleasant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105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Laminated black shale and limestone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appears as transitional unit between clay-rich Utica and limestone-rich Lexington/Trenton interval below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 up to 8% in some wells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Carbonate content typically around 50%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Header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98437" y="2586950"/>
            <a:ext cx="8747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0B3468"/>
                </a:solidFill>
              </a:rPr>
              <a:t>Project Area and Well Data</a:t>
            </a:r>
            <a:endParaRPr lang="en-US" sz="4800" b="1" dirty="0">
              <a:solidFill>
                <a:srgbClr val="0B3468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7620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762000" y="228600"/>
            <a:ext cx="769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8437" y="4266925"/>
            <a:ext cx="8747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0B3468"/>
                </a:solidFill>
              </a:rPr>
              <a:t>Geologic Quadrangles, Well Info, Well Logs, Cores &amp; Drill Cuttings</a:t>
            </a:r>
            <a:endParaRPr lang="en-US" sz="4000" dirty="0">
              <a:solidFill>
                <a:srgbClr val="0B3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02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10" y="3810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Pleasant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3"/>
          <a:stretch/>
        </p:blipFill>
        <p:spPr>
          <a:xfrm>
            <a:off x="457200" y="2272420"/>
            <a:ext cx="8305800" cy="4457069"/>
          </a:xfrm>
        </p:spPr>
      </p:pic>
      <p:grpSp>
        <p:nvGrpSpPr>
          <p:cNvPr id="6" name="Group 5"/>
          <p:cNvGrpSpPr/>
          <p:nvPr/>
        </p:nvGrpSpPr>
        <p:grpSpPr>
          <a:xfrm>
            <a:off x="4876800" y="-7961"/>
            <a:ext cx="4254690" cy="6829426"/>
            <a:chOff x="4889310" y="14926"/>
            <a:chExt cx="4254690" cy="682942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40277" y="2440629"/>
              <a:ext cx="6829426" cy="1978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4889310" y="1242087"/>
              <a:ext cx="2425890" cy="32004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57200" y="144061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Interbedded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nodular limestone (50-70%) and shale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“Upper” Lexington Limestone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Cleaner limestone units at top of formation</a:t>
            </a:r>
          </a:p>
          <a:p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Millersburg,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Tanglewood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Grier Limestone Members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Nodular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irregularly bedded fossiliferous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limestone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thin, localized “source grade” beds possible (up to 4% TOC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61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" b="11293"/>
          <a:stretch/>
        </p:blipFill>
        <p:spPr>
          <a:xfrm>
            <a:off x="685800" y="2124098"/>
            <a:ext cx="7532880" cy="46096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50" y="68609"/>
            <a:ext cx="3581400" cy="205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Lexington Ls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(Grier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Mbr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1170" y="547664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Fossiliferous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calcisiltite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shale partings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8400" y="-7961"/>
            <a:ext cx="6693090" cy="6829426"/>
            <a:chOff x="2450910" y="14926"/>
            <a:chExt cx="6693090" cy="682942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40277" y="2440629"/>
              <a:ext cx="6829426" cy="1978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450910" y="2385087"/>
              <a:ext cx="4864290" cy="26670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97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Logana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Limestone Member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1054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TOC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(up to 8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at base of section (equivalent to Flat Creek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NY)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Interbedded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calcisiltite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shale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coquinoid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limestone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Calcisiltite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generally in even or broadly lenticular beds 0.2- to 0.3-ft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carbonate content average around 75%</a:t>
            </a:r>
          </a:p>
        </p:txBody>
      </p:sp>
    </p:spTree>
    <p:extLst>
      <p:ext uri="{BB962C8B-B14F-4D97-AF65-F5344CB8AC3E}">
        <p14:creationId xmlns:p14="http://schemas.microsoft.com/office/powerpoint/2010/main" val="14888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Curdsville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Limestone Member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924800" cy="48768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the Lexington/Trenton Formation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Bioclastic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calcarenite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Deposited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shallow, turbulent water during the initial transgression of the Lexington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</a:p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7% TOC</a:t>
            </a:r>
          </a:p>
        </p:txBody>
      </p:sp>
    </p:spTree>
    <p:extLst>
      <p:ext uri="{BB962C8B-B14F-4D97-AF65-F5344CB8AC3E}">
        <p14:creationId xmlns:p14="http://schemas.microsoft.com/office/powerpoint/2010/main" val="5315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628845" cy="120728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Logana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Mbr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Lexington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"/>
            <a:ext cx="4261567" cy="6502565"/>
          </a:xfrm>
        </p:spPr>
      </p:pic>
      <p:sp>
        <p:nvSpPr>
          <p:cNvPr id="5" name="TextBox 4"/>
          <p:cNvSpPr txBox="1"/>
          <p:nvPr/>
        </p:nvSpPr>
        <p:spPr>
          <a:xfrm>
            <a:off x="699541" y="151857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Interbedded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calcisiltite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shale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2341" y="3073702"/>
            <a:ext cx="4114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Curdsville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Mbr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Lexington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541" y="441909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Bioclastic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calcarenite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95600" y="28574"/>
            <a:ext cx="6221104" cy="6829426"/>
            <a:chOff x="2541896" y="14926"/>
            <a:chExt cx="6221104" cy="682942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359277" y="2440629"/>
              <a:ext cx="6829426" cy="1978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2872738" y="2335921"/>
              <a:ext cx="4241158" cy="344163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541896" y="4876442"/>
              <a:ext cx="4572000" cy="121955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33400" y="5968425"/>
            <a:ext cx="6781800" cy="584775"/>
            <a:chOff x="533400" y="5968425"/>
            <a:chExt cx="6781800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5968425"/>
              <a:ext cx="3366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 River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20" idx="3"/>
            </p:cNvCxnSpPr>
            <p:nvPr/>
          </p:nvCxnSpPr>
          <p:spPr>
            <a:xfrm>
              <a:off x="3899941" y="6260813"/>
              <a:ext cx="3415259" cy="29238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75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Header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990600" y="2971800"/>
            <a:ext cx="70196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err="1" smtClean="0">
                <a:solidFill>
                  <a:srgbClr val="0B3468"/>
                </a:solidFill>
              </a:rPr>
              <a:t>Lithostratigraphic</a:t>
            </a:r>
            <a:r>
              <a:rPr lang="en-US" sz="4800" b="1" dirty="0">
                <a:solidFill>
                  <a:srgbClr val="0B3468"/>
                </a:solidFill>
              </a:rPr>
              <a:t> </a:t>
            </a:r>
            <a:r>
              <a:rPr lang="en-US" sz="4800" b="1" dirty="0" smtClean="0">
                <a:solidFill>
                  <a:srgbClr val="0B3468"/>
                </a:solidFill>
              </a:rPr>
              <a:t>Sampling</a:t>
            </a:r>
            <a:endParaRPr lang="en-US" sz="4800" b="1" dirty="0">
              <a:solidFill>
                <a:srgbClr val="0B3468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7620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762000" y="228600"/>
            <a:ext cx="769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319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Lithology of source beds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3270"/>
            <a:ext cx="7772400" cy="451372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Utica-Pt. Pleasant-Trenton is a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layered limestone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shale/siltstone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play.</a:t>
            </a:r>
          </a:p>
          <a:p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these layers are thin (0.25-6”) and are therefore below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downhole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 resolution</a:t>
            </a:r>
          </a:p>
        </p:txBody>
      </p:sp>
    </p:spTree>
    <p:extLst>
      <p:ext uri="{BB962C8B-B14F-4D97-AF65-F5344CB8AC3E}">
        <p14:creationId xmlns:p14="http://schemas.microsoft.com/office/powerpoint/2010/main" val="11812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Overcoming Sampling Biases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carbon content of units is not identifiable by visual inspection (i.e.- the “darkness” of samples does not correlate to the organic richness of samples)</a:t>
            </a:r>
          </a:p>
          <a:p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this, potential source zones for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cuttings based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analysis are difficult to target</a:t>
            </a:r>
          </a:p>
        </p:txBody>
      </p:sp>
    </p:spTree>
    <p:extLst>
      <p:ext uri="{BB962C8B-B14F-4D97-AF65-F5344CB8AC3E}">
        <p14:creationId xmlns:p14="http://schemas.microsoft.com/office/powerpoint/2010/main" val="16682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Overcoming Sampling Biases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4025"/>
            <a:ext cx="8305800" cy="537882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because of the interlayered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of these formations, </a:t>
            </a:r>
            <a:r>
              <a:rPr lang="en-US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units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some nonorganic beds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if only a few samples are taken per well, false negatives are common (i.e.- possibility of a low %TOC bed being sampled from what is actually an rich unit,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overall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lead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confusing, “bullseye” heavy maps of TOC content when contoured on raw measured values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 Used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Project database contains location and header information on over 10,000 wells across the five member states and the bordering regions of Indiana, Michigan, and southern Ontario, Canada.</a:t>
            </a:r>
          </a:p>
          <a:p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dirty="0">
                <a:solidFill>
                  <a:srgbClr val="002060"/>
                </a:solidFill>
                <a:latin typeface="+mj-lt"/>
              </a:rPr>
              <a:t>Geophysical well logs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for 1,857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wells (almost 1,500 from Ordovician and deeper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penetrations).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endParaRPr lang="en-US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5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Curdsville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stratigraphic interval represents a 1</a:t>
            </a:r>
            <a:r>
              <a:rPr lang="en-US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transgressive sequence that transitions from carbonate- to clastic-dominated (clay/siltstone).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units contain 3</a:t>
            </a:r>
            <a:r>
              <a:rPr lang="en-US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4</a:t>
            </a:r>
            <a:r>
              <a:rPr lang="en-US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cycles resulting in alternating beds of limestone and shale.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units appear to have been deposited at a water depth equal to or above storm-wave base.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beds are fossiliferous and/or are heavily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bioturbated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 in TOC richness likely derived from varied degrees of organic preservation rather than varied production rates.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 Used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Stratigraphic and lithological descriptions of relevant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units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from 1:24,000-scale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surficial geologic maps were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used to help constrain subsurface log interpretations</a:t>
            </a:r>
          </a:p>
          <a:p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Information from well cuttings, core, and available strip-logs of Ordovician samples 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endParaRPr lang="en-US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8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Project wells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3" y="1046296"/>
            <a:ext cx="7684054" cy="5633771"/>
          </a:xfrm>
        </p:spPr>
      </p:pic>
    </p:spTree>
    <p:extLst>
      <p:ext uri="{BB962C8B-B14F-4D97-AF65-F5344CB8AC3E}">
        <p14:creationId xmlns:p14="http://schemas.microsoft.com/office/powerpoint/2010/main" val="41875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Ordovician Units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0505"/>
            <a:ext cx="9022089" cy="4096895"/>
          </a:xfrm>
        </p:spPr>
      </p:pic>
    </p:spTree>
    <p:extLst>
      <p:ext uri="{BB962C8B-B14F-4D97-AF65-F5344CB8AC3E}">
        <p14:creationId xmlns:p14="http://schemas.microsoft.com/office/powerpoint/2010/main" val="354695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Header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88912" y="2864428"/>
            <a:ext cx="8747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0B3468"/>
                </a:solidFill>
              </a:rPr>
              <a:t>Stratigraphic Interpretation</a:t>
            </a:r>
            <a:endParaRPr lang="en-US" sz="4800" b="1" dirty="0">
              <a:solidFill>
                <a:srgbClr val="0B3468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7620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762000" y="228600"/>
            <a:ext cx="769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9166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Data Interpretation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Stratigraphic correlations focused on the Upper Ordovician strata, specifically: </a:t>
            </a:r>
          </a:p>
          <a:p>
            <a:pPr marL="1371600" indent="-457200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457200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457200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Pleasant</a:t>
            </a:r>
          </a:p>
          <a:p>
            <a:pPr marL="1371600" indent="-4572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Trenton/Lexington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0" indent="-457200">
              <a:buSzPct val="75000"/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Logana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Ls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Mbr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Lexington Ls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457200">
              <a:buSzPct val="75000"/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Curdsville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Ls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Mbr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Lexington Ls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457200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River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1219200"/>
            <a:ext cx="8382000" cy="5257800"/>
            <a:chOff x="457200" y="1219200"/>
            <a:chExt cx="8382000" cy="52578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457200" y="1219200"/>
              <a:ext cx="8229600" cy="5257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mtClean="0">
                  <a:solidFill>
                    <a:srgbClr val="002060"/>
                  </a:solidFill>
                  <a:latin typeface="+mj-lt"/>
                </a:rPr>
                <a:t>Stratigraphic correlations focused on the Upper Ordovician strata, specifically: </a:t>
              </a:r>
            </a:p>
            <a:p>
              <a:pPr marL="1371600" indent="-457200">
                <a:buSzPct val="75000"/>
                <a:buFont typeface="Wingdings" pitchFamily="2" charset="2"/>
                <a:buChar char="Ø"/>
              </a:pPr>
              <a:r>
                <a:rPr lang="en-US" smtClean="0">
                  <a:solidFill>
                    <a:srgbClr val="002060"/>
                  </a:solidFill>
                  <a:latin typeface="+mj-lt"/>
                </a:rPr>
                <a:t>Kope Fm</a:t>
              </a:r>
            </a:p>
            <a:p>
              <a:pPr marL="1371600" indent="-457200">
                <a:buSzPct val="75000"/>
                <a:buFont typeface="Wingdings" pitchFamily="2" charset="2"/>
                <a:buChar char="Ø"/>
              </a:pPr>
              <a:r>
                <a:rPr lang="en-US" smtClean="0">
                  <a:solidFill>
                    <a:srgbClr val="FF0000"/>
                  </a:solidFill>
                  <a:latin typeface="+mj-lt"/>
                </a:rPr>
                <a:t>Utica Fm</a:t>
              </a:r>
            </a:p>
            <a:p>
              <a:pPr marL="1371600" indent="-457200">
                <a:buSzPct val="75000"/>
                <a:buFont typeface="Wingdings" pitchFamily="2" charset="2"/>
                <a:buChar char="Ø"/>
              </a:pPr>
              <a:r>
                <a:rPr lang="en-US" smtClean="0">
                  <a:solidFill>
                    <a:srgbClr val="FF0000"/>
                  </a:solidFill>
                  <a:latin typeface="+mj-lt"/>
                </a:rPr>
                <a:t>Point Pleasant</a:t>
              </a:r>
            </a:p>
            <a:p>
              <a:pPr marL="1371600" indent="-457200">
                <a:buSzPct val="75000"/>
                <a:buFont typeface="Wingdings" pitchFamily="2" charset="2"/>
                <a:buChar char="Ø"/>
              </a:pPr>
              <a:r>
                <a:rPr lang="en-US" smtClean="0">
                  <a:solidFill>
                    <a:srgbClr val="002060"/>
                  </a:solidFill>
                  <a:latin typeface="+mj-lt"/>
                </a:rPr>
                <a:t>Upper Trenton/Lexington Ls </a:t>
              </a:r>
            </a:p>
            <a:p>
              <a:pPr marL="1371600" indent="-457200">
                <a:buSzPct val="75000"/>
                <a:buFont typeface="Wingdings" pitchFamily="2" charset="2"/>
                <a:buChar char="Ø"/>
              </a:pPr>
              <a:r>
                <a:rPr lang="en-US" smtClean="0">
                  <a:solidFill>
                    <a:srgbClr val="FF0000"/>
                  </a:solidFill>
                  <a:latin typeface="+mj-lt"/>
                </a:rPr>
                <a:t>Logana Ls Mbr</a:t>
              </a:r>
              <a:r>
                <a:rPr lang="en-US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Lexington Ls </a:t>
              </a:r>
              <a:endParaRPr lang="en-US" smtClean="0">
                <a:solidFill>
                  <a:srgbClr val="FF0000"/>
                </a:solidFill>
                <a:latin typeface="+mj-lt"/>
              </a:endParaRPr>
            </a:p>
            <a:p>
              <a:pPr marL="1371600" indent="-457200">
                <a:buSzPct val="75000"/>
                <a:buFont typeface="Wingdings" pitchFamily="2" charset="2"/>
                <a:buChar char="Ø"/>
              </a:pPr>
              <a:r>
                <a:rPr lang="en-US" smtClean="0">
                  <a:solidFill>
                    <a:srgbClr val="002060"/>
                  </a:solidFill>
                  <a:latin typeface="+mj-lt"/>
                </a:rPr>
                <a:t>Curdsville Ls Mbr</a:t>
              </a:r>
              <a:r>
                <a:rPr lang="en-US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Lexington Ls </a:t>
              </a:r>
              <a:endParaRPr lang="en-US" smtClean="0">
                <a:solidFill>
                  <a:srgbClr val="002060"/>
                </a:solidFill>
                <a:latin typeface="+mj-lt"/>
              </a:endParaRPr>
            </a:p>
            <a:p>
              <a:pPr marL="1371600" indent="-457200">
                <a:buSzPct val="75000"/>
                <a:buFont typeface="Wingdings" pitchFamily="2" charset="2"/>
                <a:buChar char="Ø"/>
              </a:pPr>
              <a:r>
                <a:rPr lang="en-US" smtClean="0">
                  <a:solidFill>
                    <a:srgbClr val="002060"/>
                  </a:solidFill>
                  <a:latin typeface="+mj-lt"/>
                </a:rPr>
                <a:t>Black River Fm</a:t>
              </a:r>
              <a:endParaRPr lang="en-US" dirty="0" smtClean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2910355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FF0000"/>
                  </a:solidFill>
                  <a:latin typeface="Arial"/>
                </a:rPr>
                <a:t>TOC rich units</a:t>
              </a:r>
              <a:endParaRPr lang="en-US" sz="3600" b="1" i="1" dirty="0">
                <a:solidFill>
                  <a:srgbClr val="FF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SU 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715819"/>
            <a:ext cx="73025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002060"/>
                </a:solidFill>
              </a:rPr>
              <a:t>Lithofacies</a:t>
            </a:r>
            <a:r>
              <a:rPr lang="en-US" sz="4000" dirty="0" smtClean="0">
                <a:solidFill>
                  <a:srgbClr val="002060"/>
                </a:solidFill>
              </a:rPr>
              <a:t> Map</a:t>
            </a:r>
          </a:p>
          <a:p>
            <a:pPr algn="ctr" eaLnBrk="1" hangingPunct="1"/>
            <a:r>
              <a:rPr lang="en-US" sz="4000" dirty="0" smtClean="0">
                <a:solidFill>
                  <a:srgbClr val="002060"/>
                </a:solidFill>
              </a:rPr>
              <a:t>Utica/Point Pleasant Deposition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181600" y="6553200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>
                <a:solidFill>
                  <a:srgbClr val="002060"/>
                </a:solidFill>
              </a:rPr>
              <a:t>From Riley and </a:t>
            </a:r>
            <a:r>
              <a:rPr lang="en-US" sz="1200" dirty="0" err="1">
                <a:solidFill>
                  <a:srgbClr val="002060"/>
                </a:solidFill>
              </a:rPr>
              <a:t>Baranoski</a:t>
            </a:r>
            <a:r>
              <a:rPr lang="en-US" sz="1200" dirty="0">
                <a:solidFill>
                  <a:srgbClr val="002060"/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37948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April Dallas Meeting Ghawar">
  <a:themeElements>
    <a:clrScheme name="April Dallas Meeting Ghawar 8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il Dallas Meeting Ghaw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ril Dallas Meeting Ghaw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il Dallas Meeting Ghaw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8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emplate1">
  <a:themeElements>
    <a:clrScheme name="Presentation Template1 14">
      <a:dk1>
        <a:srgbClr val="0B3468"/>
      </a:dk1>
      <a:lt1>
        <a:srgbClr val="FFFFFF"/>
      </a:lt1>
      <a:dk2>
        <a:srgbClr val="0B3468"/>
      </a:dk2>
      <a:lt2>
        <a:srgbClr val="808080"/>
      </a:lt2>
      <a:accent1>
        <a:srgbClr val="0B3468"/>
      </a:accent1>
      <a:accent2>
        <a:srgbClr val="7E9AB2"/>
      </a:accent2>
      <a:accent3>
        <a:srgbClr val="FFFFFF"/>
      </a:accent3>
      <a:accent4>
        <a:srgbClr val="082B58"/>
      </a:accent4>
      <a:accent5>
        <a:srgbClr val="AAAEB9"/>
      </a:accent5>
      <a:accent6>
        <a:srgbClr val="728BA1"/>
      </a:accent6>
      <a:hlink>
        <a:srgbClr val="00573D"/>
      </a:hlink>
      <a:folHlink>
        <a:srgbClr val="66AC2D"/>
      </a:folHlink>
    </a:clrScheme>
    <a:fontScheme name="Presentation 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13">
        <a:dk1>
          <a:srgbClr val="0B3468"/>
        </a:dk1>
        <a:lt1>
          <a:srgbClr val="FFFFFF"/>
        </a:lt1>
        <a:dk2>
          <a:srgbClr val="0B3468"/>
        </a:dk2>
        <a:lt2>
          <a:srgbClr val="808080"/>
        </a:lt2>
        <a:accent1>
          <a:srgbClr val="0B3468"/>
        </a:accent1>
        <a:accent2>
          <a:srgbClr val="66CCFF"/>
        </a:accent2>
        <a:accent3>
          <a:srgbClr val="FFFFFF"/>
        </a:accent3>
        <a:accent4>
          <a:srgbClr val="082B58"/>
        </a:accent4>
        <a:accent5>
          <a:srgbClr val="AAAEB9"/>
        </a:accent5>
        <a:accent6>
          <a:srgbClr val="5CB9E7"/>
        </a:accent6>
        <a:hlink>
          <a:srgbClr val="333300"/>
        </a:hlink>
        <a:folHlink>
          <a:srgbClr val="66AC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14">
        <a:dk1>
          <a:srgbClr val="0B3468"/>
        </a:dk1>
        <a:lt1>
          <a:srgbClr val="FFFFFF"/>
        </a:lt1>
        <a:dk2>
          <a:srgbClr val="0B3468"/>
        </a:dk2>
        <a:lt2>
          <a:srgbClr val="808080"/>
        </a:lt2>
        <a:accent1>
          <a:srgbClr val="0B3468"/>
        </a:accent1>
        <a:accent2>
          <a:srgbClr val="7E9AB2"/>
        </a:accent2>
        <a:accent3>
          <a:srgbClr val="FFFFFF"/>
        </a:accent3>
        <a:accent4>
          <a:srgbClr val="082B58"/>
        </a:accent4>
        <a:accent5>
          <a:srgbClr val="AAAEB9"/>
        </a:accent5>
        <a:accent6>
          <a:srgbClr val="728BA1"/>
        </a:accent6>
        <a:hlink>
          <a:srgbClr val="00573D"/>
        </a:hlink>
        <a:folHlink>
          <a:srgbClr val="66A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tion Template1">
  <a:themeElements>
    <a:clrScheme name="Presentation Template1 14">
      <a:dk1>
        <a:srgbClr val="0B3468"/>
      </a:dk1>
      <a:lt1>
        <a:srgbClr val="FFFFFF"/>
      </a:lt1>
      <a:dk2>
        <a:srgbClr val="0B3468"/>
      </a:dk2>
      <a:lt2>
        <a:srgbClr val="808080"/>
      </a:lt2>
      <a:accent1>
        <a:srgbClr val="0B3468"/>
      </a:accent1>
      <a:accent2>
        <a:srgbClr val="7E9AB2"/>
      </a:accent2>
      <a:accent3>
        <a:srgbClr val="FFFFFF"/>
      </a:accent3>
      <a:accent4>
        <a:srgbClr val="082B58"/>
      </a:accent4>
      <a:accent5>
        <a:srgbClr val="AAAEB9"/>
      </a:accent5>
      <a:accent6>
        <a:srgbClr val="728BA1"/>
      </a:accent6>
      <a:hlink>
        <a:srgbClr val="00573D"/>
      </a:hlink>
      <a:folHlink>
        <a:srgbClr val="66AC2D"/>
      </a:folHlink>
    </a:clrScheme>
    <a:fontScheme name="Presentation 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1 13">
        <a:dk1>
          <a:srgbClr val="0B3468"/>
        </a:dk1>
        <a:lt1>
          <a:srgbClr val="FFFFFF"/>
        </a:lt1>
        <a:dk2>
          <a:srgbClr val="0B3468"/>
        </a:dk2>
        <a:lt2>
          <a:srgbClr val="808080"/>
        </a:lt2>
        <a:accent1>
          <a:srgbClr val="0B3468"/>
        </a:accent1>
        <a:accent2>
          <a:srgbClr val="66CCFF"/>
        </a:accent2>
        <a:accent3>
          <a:srgbClr val="FFFFFF"/>
        </a:accent3>
        <a:accent4>
          <a:srgbClr val="082B58"/>
        </a:accent4>
        <a:accent5>
          <a:srgbClr val="AAAEB9"/>
        </a:accent5>
        <a:accent6>
          <a:srgbClr val="5CB9E7"/>
        </a:accent6>
        <a:hlink>
          <a:srgbClr val="333300"/>
        </a:hlink>
        <a:folHlink>
          <a:srgbClr val="66AC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1 14">
        <a:dk1>
          <a:srgbClr val="0B3468"/>
        </a:dk1>
        <a:lt1>
          <a:srgbClr val="FFFFFF"/>
        </a:lt1>
        <a:dk2>
          <a:srgbClr val="0B3468"/>
        </a:dk2>
        <a:lt2>
          <a:srgbClr val="808080"/>
        </a:lt2>
        <a:accent1>
          <a:srgbClr val="0B3468"/>
        </a:accent1>
        <a:accent2>
          <a:srgbClr val="7E9AB2"/>
        </a:accent2>
        <a:accent3>
          <a:srgbClr val="FFFFFF"/>
        </a:accent3>
        <a:accent4>
          <a:srgbClr val="082B58"/>
        </a:accent4>
        <a:accent5>
          <a:srgbClr val="AAAEB9"/>
        </a:accent5>
        <a:accent6>
          <a:srgbClr val="728BA1"/>
        </a:accent6>
        <a:hlink>
          <a:srgbClr val="00573D"/>
        </a:hlink>
        <a:folHlink>
          <a:srgbClr val="66AC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pril Dallas Meeting Ghawar">
  <a:themeElements>
    <a:clrScheme name="April Dallas Meeting Ghawar 8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il Dallas Meeting Ghaw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ril Dallas Meeting Ghaw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il Dallas Meeting Ghaw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8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April Dallas Meeting Ghawar">
  <a:themeElements>
    <a:clrScheme name="April Dallas Meeting Ghawar 8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il Dallas Meeting Ghaw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ril Dallas Meeting Ghaw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il Dallas Meeting Ghaw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8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April Dallas Meeting Ghawar">
  <a:themeElements>
    <a:clrScheme name="April Dallas Meeting Ghawar 8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il Dallas Meeting Ghaw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ril Dallas Meeting Ghaw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il Dallas Meeting Ghaw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8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April Dallas Meeting Ghawar">
  <a:themeElements>
    <a:clrScheme name="April Dallas Meeting Ghawar 8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il Dallas Meeting Ghaw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ril Dallas Meeting Ghaw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il Dallas Meeting Ghaw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8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April Dallas Meeting Ghawar">
  <a:themeElements>
    <a:clrScheme name="April Dallas Meeting Ghawar 8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il Dallas Meeting Ghaw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ril Dallas Meeting Ghaw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il Dallas Meeting Ghaw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8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April Dallas Meeting Ghawar">
  <a:themeElements>
    <a:clrScheme name="April Dallas Meeting Ghawar 8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il Dallas Meeting Ghaw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ril Dallas Meeting Ghaw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il Dallas Meeting Ghaw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il Dallas Meeting Ghawar 8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941</Words>
  <Application>Microsoft Office PowerPoint</Application>
  <PresentationFormat>On-screen Show (4:3)</PresentationFormat>
  <Paragraphs>160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Presentation Template1</vt:lpstr>
      <vt:lpstr>1_Presentation Template1</vt:lpstr>
      <vt:lpstr>April Dallas Meeting Ghawar</vt:lpstr>
      <vt:lpstr>5_April Dallas Meeting Ghawar</vt:lpstr>
      <vt:lpstr>6_April Dallas Meeting Ghawar</vt:lpstr>
      <vt:lpstr>8_April Dallas Meeting Ghawar</vt:lpstr>
      <vt:lpstr>9_April Dallas Meeting Ghawar</vt:lpstr>
      <vt:lpstr>10_April Dallas Meeting Ghawar</vt:lpstr>
      <vt:lpstr>2_Office Theme</vt:lpstr>
      <vt:lpstr>3_Office Theme</vt:lpstr>
      <vt:lpstr>16_April Dallas Meeting Ghawar</vt:lpstr>
      <vt:lpstr>5_Office Theme</vt:lpstr>
      <vt:lpstr>1_Office Theme</vt:lpstr>
      <vt:lpstr>PowerPoint Presentation</vt:lpstr>
      <vt:lpstr>PowerPoint Presentation</vt:lpstr>
      <vt:lpstr>Data Used</vt:lpstr>
      <vt:lpstr>Data Used</vt:lpstr>
      <vt:lpstr>Project wells</vt:lpstr>
      <vt:lpstr>Upper Ordovician Units</vt:lpstr>
      <vt:lpstr>PowerPoint Presentation</vt:lpstr>
      <vt:lpstr>Data Interpretation</vt:lpstr>
      <vt:lpstr>PowerPoint Presentation</vt:lpstr>
      <vt:lpstr>PowerPoint Presentation</vt:lpstr>
      <vt:lpstr>Outcrop of Utica- and Pt. Pleasant-equivalent units in KY</vt:lpstr>
      <vt:lpstr>Type-log – Eastern Ohio</vt:lpstr>
      <vt:lpstr>PowerPoint Presentation</vt:lpstr>
      <vt:lpstr>PowerPoint Presentation</vt:lpstr>
      <vt:lpstr>Kope Formation</vt:lpstr>
      <vt:lpstr>Kope Fm</vt:lpstr>
      <vt:lpstr>Utica Shale</vt:lpstr>
      <vt:lpstr>Utica Shale</vt:lpstr>
      <vt:lpstr>Point Pleasant Fm</vt:lpstr>
      <vt:lpstr>Point Pleasant Fm</vt:lpstr>
      <vt:lpstr>“Upper” Lexington Limestone</vt:lpstr>
      <vt:lpstr>Upper Lexington Ls (Grier Ls Mbr)</vt:lpstr>
      <vt:lpstr>Logana Limestone Member</vt:lpstr>
      <vt:lpstr>Curdsville Limestone Member</vt:lpstr>
      <vt:lpstr>Logana Mbr, Lexington Ls</vt:lpstr>
      <vt:lpstr>PowerPoint Presentation</vt:lpstr>
      <vt:lpstr>Lithology of source beds</vt:lpstr>
      <vt:lpstr>Overcoming Sampling Biases</vt:lpstr>
      <vt:lpstr>Overcoming Sampling Biases</vt:lpstr>
      <vt:lpstr>Summary</vt:lpstr>
      <vt:lpstr>Summary</vt:lpstr>
    </vt:vector>
  </TitlesOfParts>
  <Company>Dept. of Conservation &amp; Natural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Presentation</cp:lastModifiedBy>
  <cp:revision>43</cp:revision>
  <dcterms:created xsi:type="dcterms:W3CDTF">2015-05-19T17:26:45Z</dcterms:created>
  <dcterms:modified xsi:type="dcterms:W3CDTF">2015-07-13T20:45:46Z</dcterms:modified>
</cp:coreProperties>
</file>