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</p:sldMasterIdLst>
  <p:notesMasterIdLst>
    <p:notesMasterId r:id="rId39"/>
  </p:notesMasterIdLst>
  <p:handoutMasterIdLst>
    <p:handoutMasterId r:id="rId40"/>
  </p:handoutMasterIdLst>
  <p:sldIdLst>
    <p:sldId id="267" r:id="rId4"/>
    <p:sldId id="259" r:id="rId5"/>
    <p:sldId id="271" r:id="rId6"/>
    <p:sldId id="272" r:id="rId7"/>
    <p:sldId id="269" r:id="rId8"/>
    <p:sldId id="270" r:id="rId9"/>
    <p:sldId id="268" r:id="rId10"/>
    <p:sldId id="273" r:id="rId11"/>
    <p:sldId id="274" r:id="rId12"/>
    <p:sldId id="275" r:id="rId13"/>
    <p:sldId id="276" r:id="rId14"/>
    <p:sldId id="277" r:id="rId15"/>
    <p:sldId id="278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300" r:id="rId33"/>
    <p:sldId id="301" r:id="rId34"/>
    <p:sldId id="296" r:id="rId35"/>
    <p:sldId id="302" r:id="rId36"/>
    <p:sldId id="297" r:id="rId37"/>
    <p:sldId id="298" r:id="rId38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3468"/>
    <a:srgbClr val="3F7004"/>
    <a:srgbClr val="175D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53" autoAdjust="0"/>
    <p:restoredTop sz="95186" autoAdjust="0"/>
  </p:normalViewPr>
  <p:slideViewPr>
    <p:cSldViewPr>
      <p:cViewPr varScale="1">
        <p:scale>
          <a:sx n="107" d="100"/>
          <a:sy n="107" d="100"/>
        </p:scale>
        <p:origin x="120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26833" cy="464185"/>
          </a:xfrm>
          <a:prstGeom prst="rect">
            <a:avLst/>
          </a:prstGeom>
        </p:spPr>
        <p:txBody>
          <a:bodyPr vert="horz" lIns="92948" tIns="46474" rIns="92948" bIns="4647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1" y="1"/>
            <a:ext cx="3026833" cy="464185"/>
          </a:xfrm>
          <a:prstGeom prst="rect">
            <a:avLst/>
          </a:prstGeom>
        </p:spPr>
        <p:txBody>
          <a:bodyPr vert="horz" lIns="92948" tIns="46474" rIns="92948" bIns="46474" rtlCol="0"/>
          <a:lstStyle>
            <a:lvl1pPr algn="r">
              <a:defRPr sz="1200"/>
            </a:lvl1pPr>
          </a:lstStyle>
          <a:p>
            <a:fld id="{62F74C4A-09DD-4630-9176-0AD82393F230}" type="datetimeFigureOut">
              <a:rPr lang="en-US" smtClean="0"/>
              <a:t>7/1/2015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48" tIns="46474" rIns="92948" bIns="4647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1" y="8817904"/>
            <a:ext cx="3026833" cy="464185"/>
          </a:xfrm>
          <a:prstGeom prst="rect">
            <a:avLst/>
          </a:prstGeom>
        </p:spPr>
        <p:txBody>
          <a:bodyPr vert="horz" lIns="92948" tIns="46474" rIns="92948" bIns="46474" rtlCol="0" anchor="b"/>
          <a:lstStyle>
            <a:lvl1pPr algn="r">
              <a:defRPr sz="1200"/>
            </a:lvl1pPr>
          </a:lstStyle>
          <a:p>
            <a:fld id="{2007CD78-289D-4830-BF7C-997B0FF65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884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26833" cy="464185"/>
          </a:xfrm>
          <a:prstGeom prst="rect">
            <a:avLst/>
          </a:prstGeom>
        </p:spPr>
        <p:txBody>
          <a:bodyPr vert="horz" lIns="92948" tIns="46474" rIns="92948" bIns="4647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1" y="1"/>
            <a:ext cx="3026833" cy="464185"/>
          </a:xfrm>
          <a:prstGeom prst="rect">
            <a:avLst/>
          </a:prstGeom>
        </p:spPr>
        <p:txBody>
          <a:bodyPr vert="horz" lIns="92948" tIns="46474" rIns="92948" bIns="46474" rtlCol="0"/>
          <a:lstStyle>
            <a:lvl1pPr algn="r">
              <a:defRPr sz="1200"/>
            </a:lvl1pPr>
          </a:lstStyle>
          <a:p>
            <a:fld id="{481CFA77-477B-4507-BC06-DAD985C3C5F7}" type="datetimeFigureOut">
              <a:rPr lang="en-US" smtClean="0"/>
              <a:t>7/1/2015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48" tIns="46474" rIns="92948" bIns="4647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48" tIns="46474" rIns="92948" bIns="4647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48" tIns="46474" rIns="92948" bIns="4647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1" y="8817904"/>
            <a:ext cx="3026833" cy="464185"/>
          </a:xfrm>
          <a:prstGeom prst="rect">
            <a:avLst/>
          </a:prstGeom>
        </p:spPr>
        <p:txBody>
          <a:bodyPr vert="horz" lIns="92948" tIns="46474" rIns="92948" bIns="46474" rtlCol="0" anchor="b"/>
          <a:lstStyle>
            <a:lvl1pPr algn="r">
              <a:defRPr sz="1200"/>
            </a:lvl1pPr>
          </a:lstStyle>
          <a:p>
            <a:fld id="{28763888-E77E-421F-9F10-314D1AF4B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97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8505" indent="-27250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90011" indent="-218002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26014" indent="-218002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62019" indent="-218002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98023" indent="-2180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34028" indent="-2180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70032" indent="-2180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06036" indent="-2180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AB00999-12C2-4B30-902F-A9DA570A9EC5}" type="slidenum">
              <a:rPr lang="en-US" smtClean="0">
                <a:solidFill>
                  <a:prstClr val="black"/>
                </a:solidFill>
              </a:rPr>
              <a:pPr eaLnBrk="1" hangingPunct="1"/>
              <a:t>1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46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background,</a:t>
            </a:r>
            <a:r>
              <a:rPr lang="en-US" baseline="0" dirty="0" smtClean="0"/>
              <a:t> dark blue text, and Arial font type to be used for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EC946-A645-454E-8566-34B668D001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1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background,</a:t>
            </a:r>
            <a:r>
              <a:rPr lang="en-US" baseline="0" dirty="0" smtClean="0"/>
              <a:t> dark blue text, and Arial font type to be used for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EC946-A645-454E-8566-34B668D001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1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background,</a:t>
            </a:r>
            <a:r>
              <a:rPr lang="en-US" baseline="0" dirty="0" smtClean="0"/>
              <a:t> dark blue text, and Arial font type to be used for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EC946-A645-454E-8566-34B668D001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1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background,</a:t>
            </a:r>
            <a:r>
              <a:rPr lang="en-US" baseline="0" dirty="0" smtClean="0"/>
              <a:t> dark blue text, and Arial font type to be used for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EC946-A645-454E-8566-34B668D001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15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background,</a:t>
            </a:r>
            <a:r>
              <a:rPr lang="en-US" baseline="0" dirty="0" smtClean="0"/>
              <a:t> dark blue text, and Arial font type to be used for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EC946-A645-454E-8566-34B668D001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1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background,</a:t>
            </a:r>
            <a:r>
              <a:rPr lang="en-US" baseline="0" dirty="0" smtClean="0"/>
              <a:t> dark blue text, and Arial font type to be used for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EC946-A645-454E-8566-34B668D001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15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background,</a:t>
            </a:r>
            <a:r>
              <a:rPr lang="en-US" baseline="0" dirty="0" smtClean="0"/>
              <a:t> dark blue text, and Arial font type to be used for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EC946-A645-454E-8566-34B668D001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15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background,</a:t>
            </a:r>
            <a:r>
              <a:rPr lang="en-US" baseline="0" dirty="0" smtClean="0"/>
              <a:t> dark blue text, and Arial font type to be used for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EC946-A645-454E-8566-34B668D001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1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background,</a:t>
            </a:r>
            <a:r>
              <a:rPr lang="en-US" baseline="0" dirty="0" smtClean="0"/>
              <a:t> dark blue text, and Arial font type to be used for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EC946-A645-454E-8566-34B668D001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15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background,</a:t>
            </a:r>
            <a:r>
              <a:rPr lang="en-US" baseline="0" dirty="0" smtClean="0"/>
              <a:t> dark blue text, and Arial font type to be used for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EC946-A645-454E-8566-34B668D001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1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background,</a:t>
            </a:r>
            <a:r>
              <a:rPr lang="en-US" baseline="0" dirty="0" smtClean="0"/>
              <a:t> dark blue text, and Arial font type to be used for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EC946-A645-454E-8566-34B668D001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15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background,</a:t>
            </a:r>
            <a:r>
              <a:rPr lang="en-US" baseline="0" dirty="0" smtClean="0"/>
              <a:t> dark blue text, and Arial font type to be used for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EC946-A645-454E-8566-34B668D001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15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background,</a:t>
            </a:r>
            <a:r>
              <a:rPr lang="en-US" baseline="0" dirty="0" smtClean="0"/>
              <a:t> dark blue text, and Arial font type to be used for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EC946-A645-454E-8566-34B668D001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15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background,</a:t>
            </a:r>
            <a:r>
              <a:rPr lang="en-US" baseline="0" dirty="0" smtClean="0"/>
              <a:t> dark blue text, and Arial font type to be used for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EC946-A645-454E-8566-34B668D001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15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background,</a:t>
            </a:r>
            <a:r>
              <a:rPr lang="en-US" baseline="0" dirty="0" smtClean="0"/>
              <a:t> dark blue text, and Arial font type to be used for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EC946-A645-454E-8566-34B668D001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15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background,</a:t>
            </a:r>
            <a:r>
              <a:rPr lang="en-US" baseline="0" dirty="0" smtClean="0"/>
              <a:t> dark blue text, and Arial font type to be used for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EC946-A645-454E-8566-34B668D001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15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background,</a:t>
            </a:r>
            <a:r>
              <a:rPr lang="en-US" baseline="0" dirty="0" smtClean="0"/>
              <a:t> dark blue text, and Arial font type to be used for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EC946-A645-454E-8566-34B668D001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15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background,</a:t>
            </a:r>
            <a:r>
              <a:rPr lang="en-US" baseline="0" dirty="0" smtClean="0"/>
              <a:t> dark blue text, and Arial font type to be used for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EC946-A645-454E-8566-34B668D001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15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background,</a:t>
            </a:r>
            <a:r>
              <a:rPr lang="en-US" baseline="0" dirty="0" smtClean="0"/>
              <a:t> dark blue text, and Arial font type to be used for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EC946-A645-454E-8566-34B668D001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15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background,</a:t>
            </a:r>
            <a:r>
              <a:rPr lang="en-US" baseline="0" dirty="0" smtClean="0"/>
              <a:t> dark blue text, and Arial font type to be used for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EC946-A645-454E-8566-34B668D001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15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background,</a:t>
            </a:r>
            <a:r>
              <a:rPr lang="en-US" baseline="0" dirty="0" smtClean="0"/>
              <a:t> dark blue text, and Arial font type to be used for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EC946-A645-454E-8566-34B668D001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1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background,</a:t>
            </a:r>
            <a:r>
              <a:rPr lang="en-US" baseline="0" dirty="0" smtClean="0"/>
              <a:t> dark blue text, and Arial font type to be used for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EC946-A645-454E-8566-34B668D001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15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background,</a:t>
            </a:r>
            <a:r>
              <a:rPr lang="en-US" baseline="0" dirty="0" smtClean="0"/>
              <a:t> dark blue text, and Arial font type to be used for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EC946-A645-454E-8566-34B668D001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15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background,</a:t>
            </a:r>
            <a:r>
              <a:rPr lang="en-US" baseline="0" dirty="0" smtClean="0"/>
              <a:t> dark blue text, and Arial font type to be used for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EC946-A645-454E-8566-34B668D001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15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background,</a:t>
            </a:r>
            <a:r>
              <a:rPr lang="en-US" baseline="0" dirty="0" smtClean="0"/>
              <a:t> dark blue text, and Arial font type to be used for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EC946-A645-454E-8566-34B668D001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15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background,</a:t>
            </a:r>
            <a:r>
              <a:rPr lang="en-US" baseline="0" dirty="0" smtClean="0"/>
              <a:t> dark blue text, and Arial font type to be used for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EC946-A645-454E-8566-34B668D001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15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background,</a:t>
            </a:r>
            <a:r>
              <a:rPr lang="en-US" baseline="0" dirty="0" smtClean="0"/>
              <a:t> dark blue text, and Arial font type to be used for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EC946-A645-454E-8566-34B668D001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1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background,</a:t>
            </a:r>
            <a:r>
              <a:rPr lang="en-US" baseline="0" dirty="0" smtClean="0"/>
              <a:t> dark blue text, and Arial font type to be used for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EC946-A645-454E-8566-34B668D001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1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background,</a:t>
            </a:r>
            <a:r>
              <a:rPr lang="en-US" baseline="0" dirty="0" smtClean="0"/>
              <a:t> dark blue text, and Arial font type to be used for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EC946-A645-454E-8566-34B668D001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1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background,</a:t>
            </a:r>
            <a:r>
              <a:rPr lang="en-US" baseline="0" dirty="0" smtClean="0"/>
              <a:t> dark blue text, and Arial font type to be used for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EC946-A645-454E-8566-34B668D001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1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background,</a:t>
            </a:r>
            <a:r>
              <a:rPr lang="en-US" baseline="0" dirty="0" smtClean="0"/>
              <a:t> dark blue text, and Arial font type to be used for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EC946-A645-454E-8566-34B668D001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1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background,</a:t>
            </a:r>
            <a:r>
              <a:rPr lang="en-US" baseline="0" dirty="0" smtClean="0"/>
              <a:t> dark blue text, and Arial font type to be used for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EC946-A645-454E-8566-34B668D001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1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background,</a:t>
            </a:r>
            <a:r>
              <a:rPr lang="en-US" baseline="0" dirty="0" smtClean="0"/>
              <a:t> dark blue text, and Arial font type to be used for all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AEC946-A645-454E-8566-34B668D001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11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DCC9-F191-4AFF-967C-A4197537FD7D}" type="datetimeFigureOut">
              <a:rPr lang="en-US" smtClean="0"/>
              <a:t>7/1/2015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28D6-10BD-4111-8457-ECE71E080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941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DCC9-F191-4AFF-967C-A4197537FD7D}" type="datetimeFigureOut">
              <a:rPr lang="en-US" smtClean="0"/>
              <a:t>7/1/2015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28D6-10BD-4111-8457-ECE71E080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93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DCC9-F191-4AFF-967C-A4197537FD7D}" type="datetimeFigureOut">
              <a:rPr lang="en-US" smtClean="0"/>
              <a:t>7/1/2015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28D6-10BD-4111-8457-ECE71E080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68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20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43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5596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7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513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486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478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2755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DCC9-F191-4AFF-967C-A4197537FD7D}" type="datetimeFigureOut">
              <a:rPr lang="en-US" smtClean="0"/>
              <a:t>7/1/2015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28D6-10BD-4111-8457-ECE71E080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81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27939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13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29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61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244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742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48894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50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863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53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DCC9-F191-4AFF-967C-A4197537FD7D}" type="datetimeFigureOut">
              <a:rPr lang="en-US" smtClean="0"/>
              <a:t>7/1/2015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28D6-10BD-4111-8457-ECE71E080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956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9269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96251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50840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270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117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9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DCC9-F191-4AFF-967C-A4197537FD7D}" type="datetimeFigureOut">
              <a:rPr lang="en-US" smtClean="0"/>
              <a:t>7/1/2015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28D6-10BD-4111-8457-ECE71E080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79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DCC9-F191-4AFF-967C-A4197537FD7D}" type="datetimeFigureOut">
              <a:rPr lang="en-US" smtClean="0"/>
              <a:t>7/1/2015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28D6-10BD-4111-8457-ECE71E080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19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DCC9-F191-4AFF-967C-A4197537FD7D}" type="datetimeFigureOut">
              <a:rPr lang="en-US" smtClean="0"/>
              <a:t>7/1/2015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28D6-10BD-4111-8457-ECE71E080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92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DCC9-F191-4AFF-967C-A4197537FD7D}" type="datetimeFigureOut">
              <a:rPr lang="en-US" smtClean="0"/>
              <a:t>7/1/2015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28D6-10BD-4111-8457-ECE71E080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3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DCC9-F191-4AFF-967C-A4197537FD7D}" type="datetimeFigureOut">
              <a:rPr lang="en-US" smtClean="0"/>
              <a:t>7/1/2015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28D6-10BD-4111-8457-ECE71E080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8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DCC9-F191-4AFF-967C-A4197537FD7D}" type="datetimeFigureOut">
              <a:rPr lang="en-US" smtClean="0"/>
              <a:t>7/1/2015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28D6-10BD-4111-8457-ECE71E080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59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DDCC9-F191-4AFF-967C-A4197537FD7D}" type="datetimeFigureOut">
              <a:rPr lang="en-US" smtClean="0"/>
              <a:t>7/1/2015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128D6-10BD-4111-8457-ECE71E080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9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66AC2D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8" name="Picture 5" descr="DCNR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943600"/>
            <a:ext cx="2366963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457200" y="6172200"/>
            <a:ext cx="2533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B3468"/>
                </a:solidFill>
              </a:rPr>
              <a:t>www.dcnr.state.pa.us</a:t>
            </a:r>
          </a:p>
        </p:txBody>
      </p:sp>
    </p:spTree>
    <p:extLst>
      <p:ext uri="{BB962C8B-B14F-4D97-AF65-F5344CB8AC3E}">
        <p14:creationId xmlns:p14="http://schemas.microsoft.com/office/powerpoint/2010/main" val="45634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66AC2D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8" name="Picture 5" descr="DCNR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943600"/>
            <a:ext cx="2366963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457200" y="6172200"/>
            <a:ext cx="2533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B3468"/>
                </a:solidFill>
              </a:rPr>
              <a:t>www.dcnr.state.pa.us</a:t>
            </a:r>
          </a:p>
        </p:txBody>
      </p:sp>
    </p:spTree>
    <p:extLst>
      <p:ext uri="{BB962C8B-B14F-4D97-AF65-F5344CB8AC3E}">
        <p14:creationId xmlns:p14="http://schemas.microsoft.com/office/powerpoint/2010/main" val="3109062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1" descr="Header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9"/>
            <a:ext cx="914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7"/>
          <p:cNvSpPr txBox="1">
            <a:spLocks noChangeArrowheads="1"/>
          </p:cNvSpPr>
          <p:nvPr/>
        </p:nvSpPr>
        <p:spPr bwMode="auto">
          <a:xfrm>
            <a:off x="152400" y="1371600"/>
            <a:ext cx="874712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 dirty="0" smtClean="0">
                <a:solidFill>
                  <a:srgbClr val="0B3468"/>
                </a:solidFill>
              </a:rPr>
              <a:t>Core Studies: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4000" b="1" dirty="0" smtClean="0">
                <a:solidFill>
                  <a:srgbClr val="0B3468"/>
                </a:solidFill>
              </a:rPr>
              <a:t>High Resolution Core Photography &amp; Spectral Gamma-Ray Logging</a:t>
            </a:r>
            <a:endParaRPr lang="en-US" sz="4000" b="1" dirty="0">
              <a:solidFill>
                <a:srgbClr val="0B3468"/>
              </a:solidFill>
            </a:endParaRPr>
          </a:p>
        </p:txBody>
      </p:sp>
      <p:sp>
        <p:nvSpPr>
          <p:cNvPr id="3076" name="Rectangle 8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077" name="Rectangle 9"/>
          <p:cNvSpPr>
            <a:spLocks noChangeArrowheads="1"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6096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079" name="Rectangle 12"/>
          <p:cNvSpPr>
            <a:spLocks noChangeArrowheads="1"/>
          </p:cNvSpPr>
          <p:nvPr/>
        </p:nvSpPr>
        <p:spPr bwMode="auto">
          <a:xfrm>
            <a:off x="762000" y="5794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080" name="Text Box 15"/>
          <p:cNvSpPr txBox="1">
            <a:spLocks noChangeArrowheads="1"/>
          </p:cNvSpPr>
          <p:nvPr/>
        </p:nvSpPr>
        <p:spPr bwMode="auto">
          <a:xfrm>
            <a:off x="762000" y="228600"/>
            <a:ext cx="7696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98437" y="4266925"/>
            <a:ext cx="8747125" cy="245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457200" eaLnBrk="1" hangingPunct="1">
              <a:lnSpc>
                <a:spcPct val="80000"/>
              </a:lnSpc>
              <a:defRPr/>
            </a:pPr>
            <a:r>
              <a:rPr lang="en-US" dirty="0" smtClean="0">
                <a:solidFill>
                  <a:srgbClr val="0B3468"/>
                </a:solidFill>
              </a:rPr>
              <a:t>Matthew Erenpreiss</a:t>
            </a:r>
            <a:endParaRPr lang="en-US" dirty="0">
              <a:solidFill>
                <a:srgbClr val="0B3468"/>
              </a:solidFill>
            </a:endParaRPr>
          </a:p>
          <a:p>
            <a:pPr algn="ctr" defTabSz="457200" eaLnBrk="1" hangingPunct="1">
              <a:lnSpc>
                <a:spcPct val="80000"/>
              </a:lnSpc>
              <a:defRPr/>
            </a:pPr>
            <a:r>
              <a:rPr lang="en-US" dirty="0">
                <a:solidFill>
                  <a:srgbClr val="0B3468"/>
                </a:solidFill>
              </a:rPr>
              <a:t>Ohio Department of Natural Resources</a:t>
            </a:r>
          </a:p>
          <a:p>
            <a:pPr algn="ctr" defTabSz="457200" eaLnBrk="1" hangingPunct="1">
              <a:lnSpc>
                <a:spcPct val="80000"/>
              </a:lnSpc>
              <a:defRPr/>
            </a:pPr>
            <a:r>
              <a:rPr lang="en-US" dirty="0">
                <a:solidFill>
                  <a:srgbClr val="0B3468"/>
                </a:solidFill>
              </a:rPr>
              <a:t>Division of Geological Survey</a:t>
            </a:r>
          </a:p>
          <a:p>
            <a:pPr algn="ctr" defTabSz="457200" eaLnBrk="1" hangingPunct="1">
              <a:lnSpc>
                <a:spcPct val="80000"/>
              </a:lnSpc>
              <a:defRPr/>
            </a:pPr>
            <a:endParaRPr lang="en-US" dirty="0">
              <a:solidFill>
                <a:srgbClr val="0B3468"/>
              </a:solidFill>
            </a:endParaRPr>
          </a:p>
          <a:p>
            <a:pPr algn="ctr" defTabSz="457200" eaLnBrk="1" hangingPunct="1">
              <a:lnSpc>
                <a:spcPct val="80000"/>
              </a:lnSpc>
              <a:defRPr/>
            </a:pPr>
            <a:r>
              <a:rPr lang="en-US" dirty="0">
                <a:solidFill>
                  <a:srgbClr val="0B3468"/>
                </a:solidFill>
              </a:rPr>
              <a:t>Utica </a:t>
            </a:r>
            <a:r>
              <a:rPr lang="en-US" dirty="0" smtClean="0">
                <a:solidFill>
                  <a:srgbClr val="0B3468"/>
                </a:solidFill>
              </a:rPr>
              <a:t>Shale Play Book Study Workshop</a:t>
            </a:r>
            <a:endParaRPr lang="en-US" dirty="0">
              <a:solidFill>
                <a:srgbClr val="0B3468"/>
              </a:solidFill>
            </a:endParaRPr>
          </a:p>
          <a:p>
            <a:pPr algn="ctr" defTabSz="457200" eaLnBrk="1" hangingPunct="1">
              <a:lnSpc>
                <a:spcPct val="80000"/>
              </a:lnSpc>
              <a:defRPr/>
            </a:pPr>
            <a:r>
              <a:rPr lang="en-US" dirty="0" smtClean="0">
                <a:solidFill>
                  <a:srgbClr val="0B3468"/>
                </a:solidFill>
              </a:rPr>
              <a:t>Canonsburg, PA</a:t>
            </a:r>
          </a:p>
          <a:p>
            <a:pPr algn="ctr" defTabSz="457200" eaLnBrk="1" hangingPunct="1">
              <a:lnSpc>
                <a:spcPct val="80000"/>
              </a:lnSpc>
              <a:defRPr/>
            </a:pPr>
            <a:r>
              <a:rPr lang="en-US" dirty="0" smtClean="0">
                <a:solidFill>
                  <a:srgbClr val="0B3468"/>
                </a:solidFill>
              </a:rPr>
              <a:t>July 14, 2015</a:t>
            </a:r>
            <a:endParaRPr lang="en-US" dirty="0">
              <a:solidFill>
                <a:srgbClr val="0B3468"/>
              </a:solidFill>
            </a:endParaRPr>
          </a:p>
          <a:p>
            <a:pPr algn="ctr" defTabSz="457200" eaLnBrk="1" hangingPunct="1">
              <a:lnSpc>
                <a:spcPct val="80000"/>
              </a:lnSpc>
              <a:defRPr/>
            </a:pPr>
            <a:endParaRPr lang="en-US" sz="6600" dirty="0">
              <a:solidFill>
                <a:srgbClr val="FFE39D"/>
              </a:solidFill>
            </a:endParaRPr>
          </a:p>
        </p:txBody>
      </p:sp>
      <p:pic>
        <p:nvPicPr>
          <p:cNvPr id="10" name="Picture 3" descr="Z:\PowerPoint_Archive\LOGO\OhioSurvey_Logo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5168899"/>
            <a:ext cx="1235076" cy="123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ODNR_Logo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2213" y="5260975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24421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23688"/>
            <a:ext cx="7581086" cy="58581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86"/>
            <a:ext cx="8229600" cy="1143000"/>
          </a:xfrm>
        </p:spPr>
        <p:txBody>
          <a:bodyPr/>
          <a:lstStyle/>
          <a:p>
            <a:r>
              <a:rPr lang="en-US" sz="3200" dirty="0" smtClean="0"/>
              <a:t>Montgomery County, Kentucky</a:t>
            </a:r>
            <a:br>
              <a:rPr lang="en-US" sz="3200" dirty="0" smtClean="0"/>
            </a:br>
            <a:r>
              <a:rPr lang="en-US" sz="3200" dirty="0" smtClean="0"/>
              <a:t>M. </a:t>
            </a:r>
            <a:r>
              <a:rPr lang="en-US" sz="3200" dirty="0" err="1" smtClean="0"/>
              <a:t>Burchell</a:t>
            </a:r>
            <a:r>
              <a:rPr lang="en-US" sz="3200" dirty="0" smtClean="0"/>
              <a:t> C-209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6120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902" y="112262"/>
            <a:ext cx="4267200" cy="2707138"/>
          </a:xfrm>
        </p:spPr>
        <p:txBody>
          <a:bodyPr/>
          <a:lstStyle/>
          <a:p>
            <a:r>
              <a:rPr lang="en-US" dirty="0" smtClean="0"/>
              <a:t>Core 209</a:t>
            </a:r>
            <a:br>
              <a:rPr lang="en-US" dirty="0" smtClean="0"/>
            </a:br>
            <a:r>
              <a:rPr lang="en-US" dirty="0" smtClean="0"/>
              <a:t>SGL </a:t>
            </a:r>
            <a:r>
              <a:rPr lang="en-US" sz="4000" dirty="0" smtClean="0"/>
              <a:t>LAS File</a:t>
            </a:r>
            <a:br>
              <a:rPr lang="en-US" sz="4000" dirty="0" smtClean="0"/>
            </a:br>
            <a:r>
              <a:rPr lang="en-US" sz="4000" dirty="0" smtClean="0"/>
              <a:t>– TOC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1" t="18662" r="22877" b="6673"/>
          <a:stretch/>
        </p:blipFill>
        <p:spPr>
          <a:xfrm>
            <a:off x="182879" y="112262"/>
            <a:ext cx="4561137" cy="66986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3461591"/>
            <a:ext cx="38133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Highest TOC (%) is in the </a:t>
            </a:r>
            <a:r>
              <a:rPr lang="en-US" sz="2800" dirty="0" err="1" smtClean="0"/>
              <a:t>Curdsville</a:t>
            </a:r>
            <a:r>
              <a:rPr lang="en-US" sz="2800" dirty="0" smtClean="0"/>
              <a:t> equivalent and Trenton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481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62" y="766217"/>
            <a:ext cx="4398583" cy="56922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10" y="766216"/>
            <a:ext cx="4398583" cy="56922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0175" y="6456054"/>
            <a:ext cx="2522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r</a:t>
            </a:r>
            <a:r>
              <a:rPr lang="en-US" dirty="0"/>
              <a:t> </a:t>
            </a:r>
            <a:r>
              <a:rPr lang="en-US" dirty="0" smtClean="0"/>
              <a:t>= 0.464 		Moderate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678270" y="6456402"/>
            <a:ext cx="2128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r</a:t>
            </a:r>
            <a:r>
              <a:rPr lang="en-US" dirty="0"/>
              <a:t> </a:t>
            </a:r>
            <a:r>
              <a:rPr lang="en-US" dirty="0" smtClean="0"/>
              <a:t>= 0.308		Weak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29701" y="597347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4523" y="614922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38014" y="597347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12836" y="614922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97805" y="615125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20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76200" y="1295400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200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43400" y="1295400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200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8507" y="6132045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30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293519" y="3551893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CGR (API)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4146366" y="3524781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CGR (API)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50751" y="6183868"/>
            <a:ext cx="1203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POTA (%)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70328" y="6183868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URAN (ppm)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68985" y="14292"/>
            <a:ext cx="51380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Core 209 Gamma-ray to POTA and Gamma-ray to URAN correlations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661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10596" y="790108"/>
            <a:ext cx="8886620" cy="6067892"/>
            <a:chOff x="110596" y="790108"/>
            <a:chExt cx="8886620" cy="606789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662" y="790108"/>
              <a:ext cx="4393841" cy="568614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3375" y="790108"/>
              <a:ext cx="4393841" cy="568614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75174" y="6488668"/>
              <a:ext cx="25226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i="1" dirty="0" smtClean="0"/>
                <a:t>r</a:t>
              </a:r>
              <a:r>
                <a:rPr lang="en-US" dirty="0"/>
                <a:t> </a:t>
              </a:r>
              <a:r>
                <a:rPr lang="en-US" dirty="0" smtClean="0"/>
                <a:t>= -0.424 		Moderate</a:t>
              </a:r>
              <a:endParaRPr lang="en-US" i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23846" y="6435593"/>
              <a:ext cx="22006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i="1" dirty="0" smtClean="0"/>
                <a:t>r</a:t>
              </a:r>
              <a:r>
                <a:rPr lang="en-US" dirty="0"/>
                <a:t> </a:t>
              </a:r>
              <a:r>
                <a:rPr lang="en-US" dirty="0" smtClean="0"/>
                <a:t>= -0.267		Weak </a:t>
              </a:r>
              <a:endParaRPr lang="en-US" i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09319" y="6064194"/>
              <a:ext cx="10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80808"/>
                  </a:solidFill>
                </a:rPr>
                <a:t>TOC (%)</a:t>
              </a:r>
              <a:endParaRPr lang="en-US" dirty="0">
                <a:solidFill>
                  <a:srgbClr val="080808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77156" y="6066261"/>
              <a:ext cx="10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80808"/>
                  </a:solidFill>
                </a:rPr>
                <a:t>TOC (%)</a:t>
              </a:r>
              <a:endParaRPr lang="en-US" dirty="0">
                <a:solidFill>
                  <a:srgbClr val="080808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3638" y="5774686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80808"/>
                  </a:solidFill>
                </a:rPr>
                <a:t>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4742" y="604020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80808"/>
                  </a:solidFill>
                </a:rPr>
                <a:t>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49459" y="5774517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80808"/>
                  </a:solidFill>
                </a:rPr>
                <a:t>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36286" y="6011457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80808"/>
                  </a:solidFill>
                </a:rPr>
                <a:t>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22447" y="1273624"/>
              <a:ext cx="508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80808"/>
                  </a:solidFill>
                </a:rPr>
                <a:t>0.2</a:t>
              </a:r>
              <a:endParaRPr lang="en-US" dirty="0">
                <a:solidFill>
                  <a:srgbClr val="080808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0596" y="1295400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80808"/>
                  </a:solidFill>
                </a:rPr>
                <a:t>200</a:t>
              </a:r>
              <a:endParaRPr lang="en-US" dirty="0">
                <a:solidFill>
                  <a:srgbClr val="080808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78507" y="6029534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80808"/>
                  </a:solidFill>
                </a:rPr>
                <a:t>5</a:t>
              </a:r>
              <a:endParaRPr lang="en-US" dirty="0">
                <a:solidFill>
                  <a:srgbClr val="080808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313209" y="6031014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80808"/>
                  </a:solidFill>
                </a:rPr>
                <a:t>5</a:t>
              </a:r>
              <a:endParaRPr lang="en-US" dirty="0">
                <a:solidFill>
                  <a:srgbClr val="080808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-73573" y="3389174"/>
              <a:ext cx="12186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80808"/>
                  </a:solidFill>
                </a:rPr>
                <a:t>CGR (API)</a:t>
              </a:r>
              <a:endParaRPr lang="en-US" dirty="0">
                <a:solidFill>
                  <a:srgbClr val="080808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4229210" y="3494313"/>
              <a:ext cx="1203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80808"/>
                  </a:solidFill>
                </a:rPr>
                <a:t>POTA (%)</a:t>
              </a:r>
              <a:endParaRPr lang="en-US" dirty="0">
                <a:solidFill>
                  <a:srgbClr val="080808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2116378" y="14292"/>
            <a:ext cx="5059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Core 209 Gamma-ray to </a:t>
            </a:r>
            <a:r>
              <a:rPr lang="en-US" sz="2400" dirty="0" smtClean="0"/>
              <a:t>TOC </a:t>
            </a:r>
            <a:r>
              <a:rPr lang="en-US" sz="2400" dirty="0"/>
              <a:t>and </a:t>
            </a:r>
            <a:r>
              <a:rPr lang="en-US" sz="2400" dirty="0" smtClean="0"/>
              <a:t>POTA </a:t>
            </a:r>
            <a:r>
              <a:rPr lang="en-US" sz="2400" dirty="0"/>
              <a:t>to </a:t>
            </a:r>
            <a:r>
              <a:rPr lang="en-US" sz="2400" dirty="0" smtClean="0"/>
              <a:t>TOC </a:t>
            </a:r>
            <a:r>
              <a:rPr lang="en-US" sz="2400" dirty="0"/>
              <a:t>correlations</a:t>
            </a:r>
          </a:p>
        </p:txBody>
      </p:sp>
    </p:spTree>
    <p:extLst>
      <p:ext uri="{BB962C8B-B14F-4D97-AF65-F5344CB8AC3E}">
        <p14:creationId xmlns:p14="http://schemas.microsoft.com/office/powerpoint/2010/main" val="89080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5064" y="0"/>
            <a:ext cx="8229600" cy="1165400"/>
          </a:xfrm>
        </p:spPr>
        <p:txBody>
          <a:bodyPr/>
          <a:lstStyle/>
          <a:p>
            <a:r>
              <a:rPr lang="en-US" sz="4000" dirty="0"/>
              <a:t>Scioto County, Aristech Well</a:t>
            </a:r>
            <a:br>
              <a:rPr lang="en-US" sz="4000" dirty="0"/>
            </a:br>
            <a:r>
              <a:rPr lang="en-US" sz="4000" dirty="0" smtClean="0"/>
              <a:t>C-3409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77371"/>
            <a:ext cx="7352807" cy="568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8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24401" y="460897"/>
            <a:ext cx="37871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Core </a:t>
            </a:r>
            <a:r>
              <a:rPr lang="en-US" sz="3200" dirty="0"/>
              <a:t>3409 </a:t>
            </a:r>
            <a:r>
              <a:rPr lang="en-US" sz="3200" dirty="0" smtClean="0"/>
              <a:t>SGL LAS</a:t>
            </a:r>
            <a:r>
              <a:rPr lang="en-US" sz="3200" dirty="0"/>
              <a:t>, </a:t>
            </a:r>
            <a:r>
              <a:rPr lang="en-US" sz="3200" dirty="0" smtClean="0"/>
              <a:t>Wireline log, and  TOC (%)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3" t="14663" r="23879" b="5338"/>
          <a:stretch/>
        </p:blipFill>
        <p:spPr>
          <a:xfrm>
            <a:off x="382388" y="121253"/>
            <a:ext cx="3695624" cy="67040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4601" y="3500457"/>
            <a:ext cx="35169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Highest TOC (%) is at the top of the Point Pleasant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7502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62" y="789194"/>
            <a:ext cx="4380827" cy="566930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388" y="789193"/>
            <a:ext cx="4380827" cy="56693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5679" y="-53305"/>
            <a:ext cx="5424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Core </a:t>
            </a:r>
            <a:r>
              <a:rPr lang="en-US" sz="2400" dirty="0" smtClean="0"/>
              <a:t>3409 </a:t>
            </a:r>
            <a:r>
              <a:rPr lang="en-US" sz="2400" dirty="0"/>
              <a:t>Gamma-ray to TOC and POTA to TOC correlations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3807" y="6456402"/>
            <a:ext cx="2522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r</a:t>
            </a:r>
            <a:r>
              <a:rPr lang="en-US" dirty="0"/>
              <a:t> </a:t>
            </a:r>
            <a:r>
              <a:rPr lang="en-US" dirty="0" smtClean="0"/>
              <a:t>= -0.441		Moderate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114533" y="6456402"/>
            <a:ext cx="220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r</a:t>
            </a:r>
            <a:r>
              <a:rPr lang="en-US" dirty="0"/>
              <a:t> </a:t>
            </a:r>
            <a:r>
              <a:rPr lang="en-US" dirty="0" smtClean="0"/>
              <a:t>= -0.384		Weak 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440117" y="6128232"/>
            <a:ext cx="10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TOC (%)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74974" y="6128232"/>
            <a:ext cx="10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TOC (%)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701" y="597347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4523" y="614922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38014" y="597347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12836" y="614922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60015" y="1339011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0.2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4403" y="1339011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200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7533" y="613772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5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12235" y="613920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5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311484" y="3532942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CGR (API)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4022897" y="3665925"/>
            <a:ext cx="1203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POTA (%)</a:t>
            </a:r>
            <a:endParaRPr lang="en-US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40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-152400" y="1"/>
            <a:ext cx="929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/>
              <a:t> Wood </a:t>
            </a:r>
            <a:r>
              <a:rPr lang="en-US" sz="3600" dirty="0" err="1"/>
              <a:t>Co</a:t>
            </a:r>
            <a:r>
              <a:rPr lang="en-US" sz="3600" dirty="0" err="1" smtClean="0"/>
              <a:t>.,WV</a:t>
            </a:r>
            <a:r>
              <a:rPr lang="en-US" sz="3600" dirty="0" smtClean="0"/>
              <a:t>  Power Oil Co. Core -768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571406"/>
            <a:ext cx="7848600" cy="606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7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05400" y="251475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Core 768 SGL LAS, Wireline log, and  TOC (%)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1" t="17333" r="27601" b="17332"/>
          <a:stretch/>
        </p:blipFill>
        <p:spPr>
          <a:xfrm>
            <a:off x="228600" y="120411"/>
            <a:ext cx="4345662" cy="66195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1600" y="2933557"/>
            <a:ext cx="3429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Highest TOC (%) is at the bottom of the Point Pleasant and </a:t>
            </a:r>
            <a:r>
              <a:rPr lang="en-US" sz="2800" dirty="0" err="1" smtClean="0"/>
              <a:t>Logana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6862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62" y="857608"/>
            <a:ext cx="4389705" cy="5680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388" y="857608"/>
            <a:ext cx="4389705" cy="5680794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038874" y="-37746"/>
            <a:ext cx="517362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rgbClr val="FFE39D"/>
                </a:solidFill>
              </a:rPr>
              <a:t> </a:t>
            </a:r>
            <a:r>
              <a:rPr lang="en-US" sz="2400" dirty="0"/>
              <a:t>Core </a:t>
            </a:r>
            <a:r>
              <a:rPr lang="en-US" sz="2400" dirty="0" smtClean="0"/>
              <a:t>768 </a:t>
            </a:r>
            <a:r>
              <a:rPr lang="en-US" sz="2400" dirty="0"/>
              <a:t>Gamma-ray to POTA </a:t>
            </a:r>
            <a:r>
              <a:rPr lang="en-US" sz="2400" dirty="0" smtClean="0"/>
              <a:t>and </a:t>
            </a:r>
            <a:r>
              <a:rPr lang="en-US" sz="2400" dirty="0"/>
              <a:t>Gamma-ray to URAN correlations</a:t>
            </a:r>
          </a:p>
          <a:p>
            <a:pPr algn="ctr">
              <a:spcBef>
                <a:spcPct val="50000"/>
              </a:spcBef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51352" y="6485920"/>
            <a:ext cx="2238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r</a:t>
            </a:r>
            <a:r>
              <a:rPr lang="en-US" dirty="0"/>
              <a:t> </a:t>
            </a:r>
            <a:r>
              <a:rPr lang="en-US" dirty="0" smtClean="0"/>
              <a:t>= 0.667		Strong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881869" y="6488668"/>
            <a:ext cx="2128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r</a:t>
            </a:r>
            <a:r>
              <a:rPr lang="en-US" dirty="0"/>
              <a:t> </a:t>
            </a:r>
            <a:r>
              <a:rPr lang="en-US" dirty="0" smtClean="0"/>
              <a:t>= 0.126		Weak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11946" y="604449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7890" y="622912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46892" y="606225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03959" y="622025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96832" y="6222922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0.2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78874" y="1347249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200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3400" y="1347249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200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59629" y="6203069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30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336199" y="3675553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CGR (API)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4121650" y="3702187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CGR (API)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17800" y="6279241"/>
            <a:ext cx="1203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POTA (%)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16647" y="6214040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URAN (ppm)</a:t>
            </a:r>
            <a:endParaRPr lang="en-US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73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Outline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/>
              <a:t>Background</a:t>
            </a:r>
          </a:p>
          <a:p>
            <a:r>
              <a:rPr lang="en-US" sz="4000" dirty="0" smtClean="0"/>
              <a:t>Spectral Gamma-Ray Scanner</a:t>
            </a:r>
          </a:p>
          <a:p>
            <a:r>
              <a:rPr lang="en-US" sz="4000" dirty="0" smtClean="0"/>
              <a:t>Core Locations</a:t>
            </a:r>
            <a:endParaRPr lang="en-US" sz="4000" dirty="0"/>
          </a:p>
          <a:p>
            <a:r>
              <a:rPr lang="en-US" sz="4000" dirty="0" smtClean="0"/>
              <a:t>Correlations</a:t>
            </a:r>
          </a:p>
          <a:p>
            <a:r>
              <a:rPr lang="en-US" sz="4000" dirty="0" smtClean="0"/>
              <a:t>Conclusions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51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62" y="848730"/>
            <a:ext cx="4389705" cy="56807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023" y="848730"/>
            <a:ext cx="4389705" cy="56807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1799" y="6444836"/>
            <a:ext cx="220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r</a:t>
            </a:r>
            <a:r>
              <a:rPr lang="en-US" dirty="0"/>
              <a:t> </a:t>
            </a:r>
            <a:r>
              <a:rPr lang="en-US" dirty="0" smtClean="0"/>
              <a:t>= -0.280		Weak 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246548" y="6456402"/>
            <a:ext cx="2128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r</a:t>
            </a:r>
            <a:r>
              <a:rPr lang="en-US" dirty="0"/>
              <a:t> </a:t>
            </a:r>
            <a:r>
              <a:rPr lang="en-US" dirty="0" smtClean="0"/>
              <a:t>= -0.335		Weak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447208" y="6198250"/>
            <a:ext cx="10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TOC (%)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38883" y="6198249"/>
            <a:ext cx="10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TOC (%)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701" y="597347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4523" y="614922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99597" y="602483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17392" y="620535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95800" y="1447800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0.2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76200" y="1339011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200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88338" y="621680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5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67921" y="621828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5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-303244" y="3620762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CGR (API)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4165166" y="3694899"/>
            <a:ext cx="1203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POTA (%)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1877167" y="-2059"/>
            <a:ext cx="5410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E39D"/>
                </a:solidFill>
              </a:rPr>
              <a:t> </a:t>
            </a:r>
            <a:r>
              <a:rPr lang="en-US" sz="2400" dirty="0"/>
              <a:t>Core </a:t>
            </a:r>
            <a:r>
              <a:rPr lang="en-US" sz="2400" dirty="0" smtClean="0"/>
              <a:t>768 </a:t>
            </a:r>
            <a:r>
              <a:rPr lang="en-US" sz="2400" dirty="0"/>
              <a:t>Gamma-ray to TOC and POTA to TOC correlations</a:t>
            </a:r>
          </a:p>
        </p:txBody>
      </p:sp>
    </p:spTree>
    <p:extLst>
      <p:ext uri="{BB962C8B-B14F-4D97-AF65-F5344CB8AC3E}">
        <p14:creationId xmlns:p14="http://schemas.microsoft.com/office/powerpoint/2010/main" val="356315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43256"/>
            <a:ext cx="922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 smtClean="0"/>
              <a:t>Herkimer County New York, Mineral Core 74-NY-5</a:t>
            </a:r>
            <a:endParaRPr lang="en-US" sz="3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08529"/>
            <a:ext cx="8001000" cy="618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3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5" t="19993" r="24146" b="8006"/>
          <a:stretch/>
        </p:blipFill>
        <p:spPr>
          <a:xfrm>
            <a:off x="146667" y="104115"/>
            <a:ext cx="3815734" cy="66460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95800" y="422031"/>
            <a:ext cx="441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New York 74-NY-5 SGL LAS and  TOC (%)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3886200"/>
            <a:ext cx="449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Highest TOC (%) values are in the Flat Creek and Indian Castle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919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61" y="762560"/>
            <a:ext cx="4380828" cy="56693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265" y="762560"/>
            <a:ext cx="4380828" cy="566930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76401" y="-43256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Core </a:t>
            </a:r>
            <a:r>
              <a:rPr lang="en-US" sz="2400" dirty="0" smtClean="0"/>
              <a:t>74-NY-5 </a:t>
            </a:r>
            <a:r>
              <a:rPr lang="en-US" sz="2400" dirty="0"/>
              <a:t>Gamma-ray to POTA and Gamma-ray to URAN correlations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3607" y="6431866"/>
            <a:ext cx="2128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r</a:t>
            </a:r>
            <a:r>
              <a:rPr lang="en-US" dirty="0"/>
              <a:t> </a:t>
            </a:r>
            <a:r>
              <a:rPr lang="en-US" dirty="0" smtClean="0"/>
              <a:t>= 0.250		Weak</a:t>
            </a:r>
            <a:endParaRPr lang="en-US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4881869" y="6427465"/>
            <a:ext cx="2128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r</a:t>
            </a:r>
            <a:r>
              <a:rPr lang="en-US" dirty="0"/>
              <a:t> </a:t>
            </a:r>
            <a:r>
              <a:rPr lang="en-US" dirty="0" smtClean="0"/>
              <a:t>= 0.231		Weak</a:t>
            </a:r>
            <a:endParaRPr lang="en-US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129701" y="597347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9012" y="611371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14906" y="597347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12836" y="611371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995609" y="6120831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0.2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1339011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200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64622" y="1383268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200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468507" y="6105411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30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 rot="16200000">
            <a:off x="-305817" y="3508377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CGR (API)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4135555" y="3666816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CGR (API)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387409" y="6154906"/>
            <a:ext cx="1203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POTA (%)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918062" y="6115742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URAN (ppm)</a:t>
            </a:r>
            <a:endParaRPr lang="en-US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10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61" y="798984"/>
            <a:ext cx="4352682" cy="5632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412" y="810227"/>
            <a:ext cx="4352682" cy="56328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1685" y="6355809"/>
            <a:ext cx="2522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r</a:t>
            </a:r>
            <a:r>
              <a:rPr lang="en-US" dirty="0"/>
              <a:t> </a:t>
            </a:r>
            <a:r>
              <a:rPr lang="en-US" dirty="0" smtClean="0"/>
              <a:t>= 0.441		Moderate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487611" y="6322018"/>
            <a:ext cx="2170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r</a:t>
            </a:r>
            <a:r>
              <a:rPr lang="en-US" dirty="0"/>
              <a:t> </a:t>
            </a:r>
            <a:r>
              <a:rPr lang="en-US" dirty="0" smtClean="0"/>
              <a:t>= -0.153		None 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498099" y="5986477"/>
            <a:ext cx="10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TOC (%)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28080" y="5986477"/>
            <a:ext cx="10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TOC (%)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7255" y="569826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6566" y="596279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97812" y="570714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61411" y="595392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95081" y="1300256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0.2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0596" y="1339011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200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59798" y="5967231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5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64116" y="5968711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5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219579" y="3494137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CGR (API)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4247550" y="3503701"/>
            <a:ext cx="1203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POTA (%)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81200" y="-43257"/>
            <a:ext cx="5313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Core </a:t>
            </a:r>
            <a:r>
              <a:rPr lang="en-US" sz="2400" dirty="0" smtClean="0"/>
              <a:t>74-NY-5 </a:t>
            </a:r>
            <a:r>
              <a:rPr lang="en-US" sz="2400" dirty="0"/>
              <a:t>Gamma-ray to TOC and POTA to TOC correlations</a:t>
            </a:r>
          </a:p>
        </p:txBody>
      </p:sp>
    </p:spTree>
    <p:extLst>
      <p:ext uri="{BB962C8B-B14F-4D97-AF65-F5344CB8AC3E}">
        <p14:creationId xmlns:p14="http://schemas.microsoft.com/office/powerpoint/2010/main" val="54252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10" y="304730"/>
            <a:ext cx="8258092" cy="63812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9400" y="381000"/>
            <a:ext cx="3894438" cy="541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52600" y="91641"/>
            <a:ext cx="563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All wells in Study with Spectral Gamma-ray used in multi-well </a:t>
            </a:r>
            <a:r>
              <a:rPr lang="en-US" sz="2400" dirty="0" err="1" smtClean="0"/>
              <a:t>crossplots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281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92" y="789768"/>
            <a:ext cx="4382907" cy="56719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95" y="789768"/>
            <a:ext cx="4382906" cy="5671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8951" y="6456402"/>
            <a:ext cx="269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r</a:t>
            </a:r>
            <a:r>
              <a:rPr lang="en-US" dirty="0"/>
              <a:t> </a:t>
            </a:r>
            <a:r>
              <a:rPr lang="en-US" dirty="0" smtClean="0"/>
              <a:t>= 0.588	      Moderate 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713282" y="6456402"/>
            <a:ext cx="2128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r</a:t>
            </a:r>
            <a:r>
              <a:rPr lang="en-US" dirty="0"/>
              <a:t> </a:t>
            </a:r>
            <a:r>
              <a:rPr lang="en-US" dirty="0" smtClean="0"/>
              <a:t>= 0.285		Weak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29701" y="597347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4523" y="614922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38014" y="597347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12836" y="614922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32348" y="6120831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0.2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339013"/>
            <a:ext cx="605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250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11377" y="1351047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250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18086" y="6149229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30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336199" y="3568368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CGR (API)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4121650" y="3640111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CGR (API)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79631" y="6183868"/>
            <a:ext cx="1203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POTA (%)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15621" y="6151254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URAN (ppm)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19688" y="0"/>
            <a:ext cx="7036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All Wells in </a:t>
            </a:r>
            <a:r>
              <a:rPr lang="en-US" sz="2400" dirty="0"/>
              <a:t>Study </a:t>
            </a:r>
            <a:r>
              <a:rPr lang="en-US" sz="2400" dirty="0" smtClean="0"/>
              <a:t>Gamma-ray </a:t>
            </a:r>
            <a:r>
              <a:rPr lang="en-US" sz="2400" dirty="0"/>
              <a:t>to POTA and Gamma-ray to URAN correlations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2218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38" y="781064"/>
            <a:ext cx="4382905" cy="56719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49" y="781064"/>
            <a:ext cx="4382905" cy="56719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04860" y="-1"/>
            <a:ext cx="5466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All Wells in </a:t>
            </a:r>
            <a:r>
              <a:rPr lang="en-US" sz="2400" dirty="0"/>
              <a:t>Study Area </a:t>
            </a:r>
            <a:r>
              <a:rPr lang="en-US" sz="2400" dirty="0" smtClean="0"/>
              <a:t>Gamma-ray </a:t>
            </a:r>
            <a:r>
              <a:rPr lang="en-US" sz="2400" dirty="0"/>
              <a:t>to TOC and POTA to TOC correlations</a:t>
            </a:r>
          </a:p>
          <a:p>
            <a:pPr algn="ctr"/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308167" y="6456402"/>
            <a:ext cx="209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r</a:t>
            </a:r>
            <a:r>
              <a:rPr lang="en-US" dirty="0"/>
              <a:t> </a:t>
            </a:r>
            <a:r>
              <a:rPr lang="en-US" dirty="0" smtClean="0"/>
              <a:t>= -0.008		None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720069" y="6456402"/>
            <a:ext cx="2128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r</a:t>
            </a:r>
            <a:r>
              <a:rPr lang="en-US" dirty="0"/>
              <a:t> </a:t>
            </a:r>
            <a:r>
              <a:rPr lang="en-US" dirty="0" smtClean="0"/>
              <a:t>= -0.251		Weak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770669" y="6135250"/>
            <a:ext cx="10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TOC (%)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7750" y="6150196"/>
            <a:ext cx="10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TOC (%)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701" y="597347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4523" y="614922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38014" y="597347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12836" y="614922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40771" y="1342259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0.2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31178" y="1339011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250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02076" y="6129892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10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42391" y="6131372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10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-336199" y="3568368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CGR (API)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4002499" y="3644796"/>
            <a:ext cx="1203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POTA (%)</a:t>
            </a:r>
            <a:endParaRPr lang="en-US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2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22" y="794684"/>
            <a:ext cx="4374331" cy="56608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6455583"/>
            <a:ext cx="209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r</a:t>
            </a:r>
            <a:r>
              <a:rPr lang="en-US" dirty="0"/>
              <a:t> </a:t>
            </a:r>
            <a:r>
              <a:rPr lang="en-US" dirty="0" smtClean="0"/>
              <a:t>= 0.101 		None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145729" y="6443285"/>
            <a:ext cx="2170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r</a:t>
            </a:r>
            <a:r>
              <a:rPr lang="en-US" dirty="0"/>
              <a:t> </a:t>
            </a:r>
            <a:r>
              <a:rPr lang="en-US" dirty="0" smtClean="0"/>
              <a:t>= 0.122		None 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226666" y="6141145"/>
            <a:ext cx="10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TOC (%)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8014" y="597347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12836" y="614922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42391" y="6131372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10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55368" y="1284266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2</a:t>
            </a:r>
            <a:r>
              <a:rPr lang="en-US" dirty="0" smtClean="0">
                <a:solidFill>
                  <a:srgbClr val="080808"/>
                </a:solidFill>
              </a:rPr>
              <a:t>0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4000089" y="360388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THOR (ppm)</a:t>
            </a:r>
            <a:endParaRPr lang="en-US" dirty="0">
              <a:solidFill>
                <a:srgbClr val="080808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90" y="782385"/>
            <a:ext cx="4374332" cy="56609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06390" y="6131372"/>
            <a:ext cx="10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TOC (%)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1755" y="596370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6577" y="613945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5071" y="1274492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30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-412545" y="3585228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URAN (ppm)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04860" y="-1"/>
            <a:ext cx="5466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All Wells in </a:t>
            </a:r>
            <a:r>
              <a:rPr lang="en-US" sz="2400" dirty="0"/>
              <a:t>Study Area </a:t>
            </a:r>
            <a:r>
              <a:rPr lang="en-US" sz="2400" dirty="0" smtClean="0"/>
              <a:t>URAN </a:t>
            </a:r>
            <a:r>
              <a:rPr lang="en-US" sz="2400" dirty="0"/>
              <a:t>to TOC and </a:t>
            </a:r>
            <a:r>
              <a:rPr lang="en-US" sz="2400" dirty="0" smtClean="0"/>
              <a:t>THOR </a:t>
            </a:r>
            <a:r>
              <a:rPr lang="en-US" sz="2400" dirty="0"/>
              <a:t>to TOC correlations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9986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28816" y="603575"/>
            <a:ext cx="49670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Bulk Density and TOC (%)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704526" y="1623410"/>
            <a:ext cx="7772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Grain Density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grain density of organic matter can range from 0.95 to 1.6 </a:t>
            </a:r>
            <a:r>
              <a:rPr lang="en-US" dirty="0" smtClean="0"/>
              <a:t>(</a:t>
            </a:r>
            <a:r>
              <a:rPr lang="en-US" dirty="0"/>
              <a:t>g/cm3) 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Typical </a:t>
            </a:r>
            <a:r>
              <a:rPr lang="en-US" dirty="0"/>
              <a:t>mineral grain </a:t>
            </a:r>
            <a:r>
              <a:rPr lang="en-US" dirty="0" smtClean="0"/>
              <a:t>densities can range </a:t>
            </a:r>
            <a:r>
              <a:rPr lang="en-US" dirty="0"/>
              <a:t>from 2.5 to 3.0 (</a:t>
            </a:r>
            <a:r>
              <a:rPr lang="en-US" dirty="0" smtClean="0"/>
              <a:t>g/cm3)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TOC (%) </a:t>
            </a:r>
            <a:r>
              <a:rPr lang="en-US" dirty="0"/>
              <a:t>can look much like porosity </a:t>
            </a:r>
            <a:r>
              <a:rPr lang="en-US" dirty="0" smtClean="0"/>
              <a:t>on </a:t>
            </a:r>
            <a:r>
              <a:rPr lang="en-US" dirty="0"/>
              <a:t>a density log.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Note: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relationship is not constant and can vary greatly with organic type (Type II vs. Type III) and with maturity (</a:t>
            </a:r>
            <a:r>
              <a:rPr lang="en-US" dirty="0" err="1"/>
              <a:t>Cluff</a:t>
            </a:r>
            <a:r>
              <a:rPr lang="en-US" dirty="0"/>
              <a:t> and Holmes, 2013). Other variables that need to be considered are amounts of pyrite, </a:t>
            </a:r>
            <a:r>
              <a:rPr lang="en-US" dirty="0" smtClean="0"/>
              <a:t>quartz influx, real </a:t>
            </a:r>
            <a:r>
              <a:rPr lang="en-US" dirty="0"/>
              <a:t>porosity, and </a:t>
            </a:r>
            <a:r>
              <a:rPr lang="en-US" dirty="0" smtClean="0"/>
              <a:t>TOC (%) </a:t>
            </a:r>
            <a:r>
              <a:rPr lang="en-US" dirty="0"/>
              <a:t>units (</a:t>
            </a:r>
            <a:r>
              <a:rPr lang="en-US" dirty="0" err="1"/>
              <a:t>Schmoker</a:t>
            </a:r>
            <a:r>
              <a:rPr lang="en-US" dirty="0"/>
              <a:t>, 1989). 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following are examples gathered in this study to show both the possibility and inconsistency, illustrating the localized analysis that needs to be done when predicting </a:t>
            </a:r>
            <a:r>
              <a:rPr lang="en-US" dirty="0" smtClean="0"/>
              <a:t>TOC (%).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46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93172"/>
            <a:ext cx="7848600" cy="606482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16476"/>
            <a:ext cx="8229600" cy="868362"/>
          </a:xfrm>
        </p:spPr>
        <p:txBody>
          <a:bodyPr/>
          <a:lstStyle/>
          <a:p>
            <a:r>
              <a:rPr lang="en-US" dirty="0" smtClean="0"/>
              <a:t>2013 TOC Map of Ohio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57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84" y="754595"/>
            <a:ext cx="4380121" cy="56683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266" y="753680"/>
            <a:ext cx="4380828" cy="5669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5621" y="6422986"/>
            <a:ext cx="2238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r</a:t>
            </a:r>
            <a:r>
              <a:rPr lang="en-US" dirty="0"/>
              <a:t> </a:t>
            </a:r>
            <a:r>
              <a:rPr lang="en-US" dirty="0" smtClean="0"/>
              <a:t>= -0.714		Strong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614103" y="6422986"/>
            <a:ext cx="2310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r</a:t>
            </a:r>
            <a:r>
              <a:rPr lang="en-US" dirty="0"/>
              <a:t> </a:t>
            </a:r>
            <a:r>
              <a:rPr lang="en-US" dirty="0" smtClean="0"/>
              <a:t>= -0.629		Strong 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176118" y="44953"/>
            <a:ext cx="3680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RHOB Vs TOC (%)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358431" y="6091712"/>
            <a:ext cx="10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TOC (%)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07248" y="6090050"/>
            <a:ext cx="10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TOC (%)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5746" y="612259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86203" y="6131474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217" y="595143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2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4969" y="127686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3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02919" y="591740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2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09671" y="124283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3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8655" y="610221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03357" y="610369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5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-118191" y="3603880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RHOB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4358502" y="3605883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RHOB</a:t>
            </a:r>
            <a:endParaRPr lang="en-US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3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079" y="812173"/>
            <a:ext cx="4363072" cy="5646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37334" y="6458501"/>
            <a:ext cx="2238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r</a:t>
            </a:r>
            <a:r>
              <a:rPr lang="en-US" dirty="0"/>
              <a:t> </a:t>
            </a:r>
            <a:r>
              <a:rPr lang="en-US" dirty="0" smtClean="0"/>
              <a:t>= -0.734		Strong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175771" y="129498"/>
            <a:ext cx="3680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RHOB Vs TOC (%)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675504" y="6131670"/>
            <a:ext cx="10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TOC (%)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30731" y="613755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75079" y="595288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2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81831" y="127831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3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70903" y="6113361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5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2095551" y="3615603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0808"/>
                </a:solidFill>
              </a:rPr>
              <a:t>RHOB</a:t>
            </a:r>
            <a:endParaRPr lang="en-US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7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077" y="-239805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7898" y="914400"/>
            <a:ext cx="830949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SGL-300 produces much Higher-Resolution Spectral Gamma Logs than </a:t>
            </a:r>
            <a:r>
              <a:rPr lang="en-US" sz="2200" dirty="0" err="1" smtClean="0"/>
              <a:t>downhole</a:t>
            </a:r>
            <a:endParaRPr lang="en-US" sz="22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Differentiates radioactive gamma energy signatures much better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Potassium is </a:t>
            </a:r>
            <a:r>
              <a:rPr lang="en-US" sz="2200" dirty="0"/>
              <a:t>the most abundant radioactive element</a:t>
            </a:r>
            <a:endParaRPr lang="en-US" sz="2200" dirty="0" smtClean="0"/>
          </a:p>
          <a:p>
            <a:pPr lvl="1"/>
            <a:endParaRPr lang="en-US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TOC (%) </a:t>
            </a:r>
            <a:r>
              <a:rPr lang="en-US" sz="2200" dirty="0"/>
              <a:t>does not directly correlate to any radioactive </a:t>
            </a:r>
            <a:r>
              <a:rPr lang="en-US" sz="2200" dirty="0" smtClean="0"/>
              <a:t>element in </a:t>
            </a:r>
            <a:r>
              <a:rPr lang="en-US" sz="2200" dirty="0"/>
              <a:t>the Upper Ordovician Utica-Point Pleasant shale </a:t>
            </a:r>
            <a:r>
              <a:rPr lang="en-US" sz="2200" dirty="0" smtClean="0"/>
              <a:t>interval in the Appalachian Basin.</a:t>
            </a:r>
            <a:endParaRPr lang="en-US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Influx of Carbonate Material </a:t>
            </a:r>
            <a:endParaRPr lang="en-US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Lack of available </a:t>
            </a:r>
            <a:r>
              <a:rPr lang="en-US" sz="2200" dirty="0" smtClean="0"/>
              <a:t>Uranium </a:t>
            </a:r>
            <a:r>
              <a:rPr lang="en-US" sz="2200" dirty="0"/>
              <a:t>in the seawaters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Amount of oxygen in the system. </a:t>
            </a:r>
            <a:endParaRPr lang="en-US" sz="22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r>
              <a:rPr lang="en-US" sz="2200" dirty="0" smtClean="0"/>
              <a:t>NOTE: The </a:t>
            </a:r>
            <a:r>
              <a:rPr lang="en-US" sz="2200" dirty="0"/>
              <a:t>Devonian Marcellus shale is a good example in which a good correlation exists between the GR or </a:t>
            </a:r>
            <a:r>
              <a:rPr lang="en-US" sz="2200" dirty="0" smtClean="0"/>
              <a:t>URAN (ppm) </a:t>
            </a:r>
            <a:r>
              <a:rPr lang="en-US" sz="2200" dirty="0"/>
              <a:t>signature and </a:t>
            </a:r>
            <a:r>
              <a:rPr lang="en-US" sz="2200" dirty="0" smtClean="0"/>
              <a:t>TOC (%) </a:t>
            </a:r>
            <a:r>
              <a:rPr lang="en-US" sz="2200" dirty="0"/>
              <a:t>measurements (</a:t>
            </a:r>
            <a:r>
              <a:rPr lang="en-US" sz="2200" dirty="0" err="1"/>
              <a:t>Cluff</a:t>
            </a:r>
            <a:r>
              <a:rPr lang="en-US" sz="2200" dirty="0"/>
              <a:t> and Holmes, 2013</a:t>
            </a:r>
            <a:r>
              <a:rPr lang="en-US" sz="2200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55085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</a:t>
            </a:r>
            <a:r>
              <a:rPr lang="en-US" dirty="0" err="1" smtClean="0"/>
              <a:t>cont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RHOB vs TOC (%) shows a Strong correlation on a single well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RHOB vs TOC (%) shows a weak correlation when using multi-well </a:t>
            </a:r>
            <a:r>
              <a:rPr lang="en-US" sz="2800" dirty="0" smtClean="0"/>
              <a:t>analysis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Formation Density may be a much better proxy for predicting TOC</a:t>
            </a:r>
            <a:endParaRPr lang="en-US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715234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8229600" cy="685800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" y="856357"/>
            <a:ext cx="91440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Boggs, S., Jr, 2006, Principals of sedimentology and stratigraphy (4th ed.): Pearson Education, Inc., 662 </a:t>
            </a:r>
            <a:r>
              <a:rPr lang="en-US" sz="1200" dirty="0" smtClean="0"/>
              <a:t>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 smtClean="0"/>
              <a:t>Bohacs</a:t>
            </a:r>
            <a:r>
              <a:rPr lang="en-US" sz="1200" dirty="0"/>
              <a:t>, K.M., 1998, Contrasting expressions of depositional sequences in </a:t>
            </a:r>
            <a:r>
              <a:rPr lang="en-US" sz="1200" dirty="0" err="1"/>
              <a:t>mudrocks</a:t>
            </a:r>
            <a:r>
              <a:rPr lang="en-US" sz="1200" dirty="0"/>
              <a:t> from marine to non marine environs, in </a:t>
            </a:r>
            <a:r>
              <a:rPr lang="en-US" sz="1200" dirty="0" smtClean="0"/>
              <a:t>	</a:t>
            </a:r>
            <a:r>
              <a:rPr lang="en-US" sz="1200" dirty="0" err="1" smtClean="0"/>
              <a:t>Schieber</a:t>
            </a:r>
            <a:r>
              <a:rPr lang="en-US" sz="1200" dirty="0"/>
              <a:t>, J., </a:t>
            </a:r>
            <a:r>
              <a:rPr lang="en-US" sz="1200" dirty="0" err="1"/>
              <a:t>Zimmerle</a:t>
            </a:r>
            <a:r>
              <a:rPr lang="en-US" sz="1200" dirty="0"/>
              <a:t>, W., and </a:t>
            </a:r>
            <a:r>
              <a:rPr lang="en-US" sz="1200" dirty="0" err="1"/>
              <a:t>Sethi</a:t>
            </a:r>
            <a:r>
              <a:rPr lang="en-US" sz="1200" dirty="0"/>
              <a:t>, P., eds., </a:t>
            </a:r>
            <a:r>
              <a:rPr lang="en-US" sz="1200" dirty="0" err="1"/>
              <a:t>Shales</a:t>
            </a:r>
            <a:r>
              <a:rPr lang="en-US" sz="1200" dirty="0"/>
              <a:t> and mudstones, vol. 1—Basin studies, sedimentology, and </a:t>
            </a:r>
            <a:r>
              <a:rPr lang="en-US" sz="1200" dirty="0" smtClean="0"/>
              <a:t>	paleontology</a:t>
            </a:r>
            <a:r>
              <a:rPr lang="en-US" sz="1200" dirty="0"/>
              <a:t>: Stuttgart, E. </a:t>
            </a:r>
            <a:r>
              <a:rPr lang="en-US" sz="1200" dirty="0" err="1"/>
              <a:t>Schweizerbart'sche</a:t>
            </a:r>
            <a:r>
              <a:rPr lang="en-US" sz="1200" dirty="0"/>
              <a:t> </a:t>
            </a:r>
            <a:r>
              <a:rPr lang="en-US" sz="1200" dirty="0" err="1"/>
              <a:t>Verlagsbuchhandlung</a:t>
            </a:r>
            <a:r>
              <a:rPr lang="en-US" sz="1200" dirty="0"/>
              <a:t>, p. </a:t>
            </a:r>
            <a:r>
              <a:rPr lang="en-US" sz="1200" dirty="0" smtClean="0"/>
              <a:t>33–78.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 smtClean="0"/>
              <a:t>Cluff</a:t>
            </a:r>
            <a:r>
              <a:rPr lang="en-US" sz="1200" dirty="0"/>
              <a:t>, R., and Holmes, M., 2013, </a:t>
            </a:r>
            <a:r>
              <a:rPr lang="en-US" sz="1200" dirty="0" err="1" smtClean="0"/>
              <a:t>Petrophysics</a:t>
            </a:r>
            <a:r>
              <a:rPr lang="en-US" sz="1200" dirty="0" smtClean="0"/>
              <a:t> </a:t>
            </a:r>
            <a:r>
              <a:rPr lang="en-US" sz="1200" dirty="0"/>
              <a:t>of unconventional resources [course handbook]: PTTC Technology Connections, </a:t>
            </a:r>
            <a:r>
              <a:rPr lang="en-US" sz="1200" dirty="0" smtClean="0"/>
              <a:t>	Rocky </a:t>
            </a:r>
            <a:r>
              <a:rPr lang="en-US" sz="1200" dirty="0"/>
              <a:t>Mountain Region [workshop], Colorado School of Mines, January 31–February 1, </a:t>
            </a:r>
            <a:r>
              <a:rPr lang="en-US" sz="1200" dirty="0" smtClean="0"/>
              <a:t>2013.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Herron</a:t>
            </a:r>
            <a:r>
              <a:rPr lang="en-US" sz="1200" dirty="0"/>
              <a:t>, S.L, 1991, In situ evaluation of potential source rocks by wireline logs, in Merrill, R.K</a:t>
            </a:r>
            <a:r>
              <a:rPr lang="en-US" sz="1200" dirty="0" smtClean="0"/>
              <a:t>.,</a:t>
            </a:r>
            <a:r>
              <a:rPr lang="en-US" sz="1200" dirty="0" err="1" smtClean="0"/>
              <a:t>ed</a:t>
            </a:r>
            <a:r>
              <a:rPr lang="en-US" sz="1200" dirty="0"/>
              <a:t>., source and migration </a:t>
            </a:r>
            <a:r>
              <a:rPr lang="en-US" sz="1200" dirty="0" smtClean="0"/>
              <a:t>	processes 	and </a:t>
            </a:r>
            <a:r>
              <a:rPr lang="en-US" sz="1200" dirty="0"/>
              <a:t>evaluation techniques: AAPG Treatise of Petroleum Geology, Handbook of Petroleum </a:t>
            </a:r>
            <a:r>
              <a:rPr lang="en-US" sz="1200" dirty="0" smtClean="0"/>
              <a:t>Geology,p.127–134.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 smtClean="0"/>
              <a:t>Lunig</a:t>
            </a:r>
            <a:r>
              <a:rPr lang="en-US" sz="1200" dirty="0"/>
              <a:t>, S., </a:t>
            </a:r>
            <a:r>
              <a:rPr lang="en-US" sz="1200" dirty="0" err="1"/>
              <a:t>Kolonic</a:t>
            </a:r>
            <a:r>
              <a:rPr lang="en-US" sz="1200" dirty="0"/>
              <a:t>, S., 2003, </a:t>
            </a:r>
            <a:r>
              <a:rPr lang="en-US" sz="1200" dirty="0" smtClean="0"/>
              <a:t>URAN (ppm) </a:t>
            </a:r>
            <a:r>
              <a:rPr lang="en-US" sz="1200" dirty="0"/>
              <a:t>spectral gamma ray response as a proxy for organic richness in black shales</a:t>
            </a:r>
            <a:r>
              <a:rPr lang="en-US" sz="1200" dirty="0" smtClean="0"/>
              <a:t>—	Applications and </a:t>
            </a:r>
            <a:r>
              <a:rPr lang="en-US" sz="1200" dirty="0"/>
              <a:t>limitations: Journal of Petroleum Geology, v. 26, no. 2, p. </a:t>
            </a:r>
            <a:r>
              <a:rPr lang="en-US" sz="1200" dirty="0" smtClean="0"/>
              <a:t>153–174.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Meyer</a:t>
            </a:r>
            <a:r>
              <a:rPr lang="en-US" sz="1200" dirty="0"/>
              <a:t>, B.L., and </a:t>
            </a:r>
            <a:r>
              <a:rPr lang="en-US" sz="1200" dirty="0" err="1"/>
              <a:t>Nederlof</a:t>
            </a:r>
            <a:r>
              <a:rPr lang="en-US" sz="1200" dirty="0"/>
              <a:t>, M.H., 1984, Identification of source rocks on wireline logs by density/resistivity and sonic transit </a:t>
            </a:r>
            <a:r>
              <a:rPr lang="en-US" sz="1200" dirty="0" smtClean="0"/>
              <a:t>	time/resistivity cross plots: </a:t>
            </a:r>
            <a:r>
              <a:rPr lang="en-US" sz="1200" dirty="0"/>
              <a:t>AAPG Bulletin, v. 68, no. 2, p. </a:t>
            </a:r>
            <a:r>
              <a:rPr lang="en-US" sz="1200" dirty="0" smtClean="0"/>
              <a:t>121–129.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 smtClean="0"/>
              <a:t>Passey</a:t>
            </a:r>
            <a:r>
              <a:rPr lang="en-US" sz="1200" dirty="0"/>
              <a:t>, Q.R., </a:t>
            </a:r>
            <a:r>
              <a:rPr lang="en-US" sz="1200" dirty="0" err="1"/>
              <a:t>Creaney</a:t>
            </a:r>
            <a:r>
              <a:rPr lang="en-US" sz="1200" dirty="0"/>
              <a:t>, S., </a:t>
            </a:r>
            <a:r>
              <a:rPr lang="en-US" sz="1200" dirty="0" err="1"/>
              <a:t>Kulla</a:t>
            </a:r>
            <a:r>
              <a:rPr lang="en-US" sz="1200" dirty="0"/>
              <a:t>, J.B., </a:t>
            </a:r>
            <a:r>
              <a:rPr lang="en-US" sz="1200" dirty="0" err="1"/>
              <a:t>Moretti</a:t>
            </a:r>
            <a:r>
              <a:rPr lang="en-US" sz="1200" dirty="0"/>
              <a:t>, F.J., and Stroud, J.D., 1990, A practical model for organic richness from porosity </a:t>
            </a:r>
            <a:r>
              <a:rPr lang="en-US" sz="1200" dirty="0" smtClean="0"/>
              <a:t>	and resistivity </a:t>
            </a:r>
            <a:r>
              <a:rPr lang="en-US" sz="1200" dirty="0"/>
              <a:t>logs: AAPG Bulletin, v. 74, no. 12, p. </a:t>
            </a:r>
            <a:r>
              <a:rPr lang="en-US" sz="1200" dirty="0" smtClean="0"/>
              <a:t>1,777–1,794.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 smtClean="0"/>
              <a:t>Patchen</a:t>
            </a:r>
            <a:r>
              <a:rPr lang="en-US" sz="1200" dirty="0"/>
              <a:t>, D.G., and 17 others, 2006, A geologic play book for Trenton-Black River Appalachian Basin exploration: U.S. Department </a:t>
            </a:r>
            <a:r>
              <a:rPr lang="en-US" sz="1200" dirty="0" smtClean="0"/>
              <a:t>	of </a:t>
            </a:r>
            <a:r>
              <a:rPr lang="en-US" sz="1200" dirty="0"/>
              <a:t>Energy, Final Report, Contract No. DE-FC26-03NT41856, 582 </a:t>
            </a:r>
            <a:r>
              <a:rPr lang="en-US" sz="1200" dirty="0" smtClean="0"/>
              <a:t>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Schlumberger</a:t>
            </a:r>
            <a:r>
              <a:rPr lang="en-US" sz="1200" dirty="0"/>
              <a:t>, 1997, Logging tool response in sedimentary minerals, Appendix B in Log interpretation charts: Houston, </a:t>
            </a:r>
            <a:r>
              <a:rPr lang="en-US" sz="1200" dirty="0" smtClean="0"/>
              <a:t>	Schlumberger </a:t>
            </a:r>
            <a:r>
              <a:rPr lang="en-US" sz="1200" dirty="0"/>
              <a:t>Wireline and Testing, p. </a:t>
            </a:r>
            <a:r>
              <a:rPr lang="en-US" sz="1200" dirty="0" smtClean="0"/>
              <a:t>B-5–B-6.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 smtClean="0"/>
              <a:t>Schmoker</a:t>
            </a:r>
            <a:r>
              <a:rPr lang="en-US" sz="1200" dirty="0"/>
              <a:t>, J.W., </a:t>
            </a:r>
            <a:r>
              <a:rPr lang="en-US" sz="1200" dirty="0" smtClean="0"/>
              <a:t>1981, Determination of organic matter content of Appalachian Devonian shales from gamma-ray logs: AAPG 	Bulletin, v.65/7 p. 1285 - 1298.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Schmoker</a:t>
            </a:r>
            <a:r>
              <a:rPr lang="en-US" sz="1200" dirty="0"/>
              <a:t>, J.W., </a:t>
            </a:r>
            <a:r>
              <a:rPr lang="en-US" sz="1200" dirty="0" smtClean="0"/>
              <a:t>1989, Formation resistivity as an indicator of the onset of oil generation in the </a:t>
            </a:r>
            <a:r>
              <a:rPr lang="en-US" sz="1200" dirty="0"/>
              <a:t>W</a:t>
            </a:r>
            <a:r>
              <a:rPr lang="en-US" sz="1200" dirty="0" smtClean="0"/>
              <a:t>oodford shale, Anadarko Basin 	Oklahoma, Oklahoma Geological Survey, Anadarko Basin symposium Circular 90. 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Schmoker</a:t>
            </a:r>
            <a:r>
              <a:rPr lang="en-US" sz="1200" dirty="0"/>
              <a:t>, J.W., 1993, Use of formation-density logs to determine organic-carbon content in Devonian shales of the western 	Appalachian Basin and an additional example based on the Bakken Formation of the Williston Basin. </a:t>
            </a:r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 smtClean="0"/>
              <a:t>Kepferle</a:t>
            </a:r>
            <a:r>
              <a:rPr lang="en-US" sz="1200" dirty="0"/>
              <a:t>, R.C., eds., Petroleum geology of the Devonian and Mississippian black shale of eastern North America: U.S. </a:t>
            </a:r>
            <a:r>
              <a:rPr lang="en-US" sz="1200" dirty="0" smtClean="0"/>
              <a:t>Geological 	Survey </a:t>
            </a:r>
            <a:r>
              <a:rPr lang="en-US" sz="1200" dirty="0"/>
              <a:t>Bulletin 1909, p. J1–J14. </a:t>
            </a:r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Schumacher</a:t>
            </a:r>
            <a:r>
              <a:rPr lang="en-US" sz="1200" dirty="0"/>
              <a:t>, G.A., Mott, B.E., Angle, M.P., 2013, Ohio’s geology in core and outcrop—A field guide for citizens and environmental </a:t>
            </a:r>
            <a:r>
              <a:rPr lang="en-US" sz="1200" dirty="0" smtClean="0"/>
              <a:t>	and </a:t>
            </a:r>
            <a:r>
              <a:rPr lang="en-US" sz="1200" dirty="0"/>
              <a:t>geotechnical investigators: Ohio Department of Natural Resources, Division of Geological Survey Information </a:t>
            </a:r>
            <a:r>
              <a:rPr lang="en-US" sz="1200" dirty="0" smtClean="0"/>
              <a:t>	Circular </a:t>
            </a:r>
            <a:r>
              <a:rPr lang="en-US" sz="1200" dirty="0"/>
              <a:t>63, </a:t>
            </a:r>
            <a:r>
              <a:rPr lang="en-US" sz="1200" dirty="0" smtClean="0"/>
              <a:t>p</a:t>
            </a:r>
            <a:r>
              <a:rPr lang="en-US" sz="1200" dirty="0"/>
              <a:t>. </a:t>
            </a:r>
            <a:r>
              <a:rPr lang="en-US" sz="1200" dirty="0" smtClean="0"/>
              <a:t>182–186.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Swanson</a:t>
            </a:r>
            <a:r>
              <a:rPr lang="en-US" sz="1200" dirty="0"/>
              <a:t>, V.E., 1960, Oil yield and </a:t>
            </a:r>
            <a:r>
              <a:rPr lang="en-US" sz="1200" dirty="0" smtClean="0"/>
              <a:t>URAN (ppm) </a:t>
            </a:r>
            <a:r>
              <a:rPr lang="en-US" sz="1200" dirty="0"/>
              <a:t>content of black shales: U.S. Geological Survey Professional Paper 356-A, 44 p.</a:t>
            </a:r>
          </a:p>
        </p:txBody>
      </p:sp>
    </p:spTree>
    <p:extLst>
      <p:ext uri="{BB962C8B-B14F-4D97-AF65-F5344CB8AC3E}">
        <p14:creationId xmlns:p14="http://schemas.microsoft.com/office/powerpoint/2010/main" val="412429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94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TOC Proxies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343400"/>
          </a:xfrm>
        </p:spPr>
        <p:txBody>
          <a:bodyPr/>
          <a:lstStyle/>
          <a:p>
            <a:r>
              <a:rPr lang="en-US" dirty="0" smtClean="0"/>
              <a:t>Uranium/TOC Ratio</a:t>
            </a:r>
          </a:p>
          <a:p>
            <a:pPr lvl="1"/>
            <a:r>
              <a:rPr lang="en-US" dirty="0" smtClean="0"/>
              <a:t>TOC=(</a:t>
            </a:r>
            <a:r>
              <a:rPr lang="el-GR" dirty="0" smtClean="0"/>
              <a:t>Γ</a:t>
            </a:r>
            <a:r>
              <a:rPr lang="en-US" baseline="-25000" dirty="0" smtClean="0"/>
              <a:t>B</a:t>
            </a:r>
            <a:r>
              <a:rPr lang="en-US" dirty="0" smtClean="0"/>
              <a:t>/</a:t>
            </a:r>
            <a:r>
              <a:rPr lang="el-GR" dirty="0" smtClean="0"/>
              <a:t>Γ</a:t>
            </a:r>
            <a:r>
              <a:rPr lang="en-US" dirty="0" smtClean="0"/>
              <a:t>)/1.378A</a:t>
            </a:r>
          </a:p>
          <a:p>
            <a:pPr lvl="2"/>
            <a:r>
              <a:rPr lang="el-GR" dirty="0" smtClean="0"/>
              <a:t>Γ</a:t>
            </a:r>
            <a:r>
              <a:rPr lang="en-US" dirty="0" smtClean="0"/>
              <a:t> = Gamma-ray (</a:t>
            </a:r>
            <a:r>
              <a:rPr lang="en-US" dirty="0" err="1" smtClean="0"/>
              <a:t>Api</a:t>
            </a:r>
            <a:r>
              <a:rPr lang="en-US" dirty="0" smtClean="0"/>
              <a:t> Units)</a:t>
            </a:r>
          </a:p>
          <a:p>
            <a:pPr lvl="2"/>
            <a:r>
              <a:rPr lang="en-US" dirty="0" smtClean="0"/>
              <a:t>A = Slope of Gamma-Ray – Density </a:t>
            </a:r>
            <a:r>
              <a:rPr lang="en-US" dirty="0" err="1" smtClean="0"/>
              <a:t>Crossplot</a:t>
            </a:r>
            <a:endParaRPr lang="en-US" dirty="0" smtClean="0"/>
          </a:p>
          <a:p>
            <a:pPr lvl="2"/>
            <a:r>
              <a:rPr lang="en-US" dirty="0" err="1" smtClean="0"/>
              <a:t>Schmoker</a:t>
            </a:r>
            <a:r>
              <a:rPr lang="en-US" dirty="0" smtClean="0"/>
              <a:t> (1981)</a:t>
            </a:r>
          </a:p>
          <a:p>
            <a:pPr lvl="2"/>
            <a:endParaRPr lang="en-US" dirty="0"/>
          </a:p>
          <a:p>
            <a:r>
              <a:rPr lang="en-US" dirty="0" smtClean="0"/>
              <a:t>Density-to-TOC</a:t>
            </a:r>
          </a:p>
          <a:p>
            <a:pPr lvl="1"/>
            <a:r>
              <a:rPr lang="en-US" dirty="0" smtClean="0"/>
              <a:t>TOC=(A/</a:t>
            </a:r>
            <a:r>
              <a:rPr lang="el-GR" dirty="0" smtClean="0"/>
              <a:t>ρ</a:t>
            </a:r>
            <a:r>
              <a:rPr lang="en-US" dirty="0" smtClean="0"/>
              <a:t>)-B</a:t>
            </a:r>
          </a:p>
          <a:p>
            <a:pPr lvl="2"/>
            <a:r>
              <a:rPr lang="el-GR" dirty="0" smtClean="0"/>
              <a:t>ρ</a:t>
            </a:r>
            <a:r>
              <a:rPr lang="en-US" dirty="0" smtClean="0"/>
              <a:t> = Formation Density</a:t>
            </a:r>
          </a:p>
          <a:p>
            <a:pPr lvl="2"/>
            <a:r>
              <a:rPr lang="en-US" dirty="0" smtClean="0"/>
              <a:t>A &amp; B = Constants for a black shale </a:t>
            </a:r>
            <a:r>
              <a:rPr lang="en-US" dirty="0" err="1" smtClean="0"/>
              <a:t>facies</a:t>
            </a:r>
            <a:endParaRPr lang="en-US" dirty="0" smtClean="0"/>
          </a:p>
          <a:p>
            <a:pPr lvl="3"/>
            <a:r>
              <a:rPr lang="en-US" dirty="0" err="1" smtClean="0"/>
              <a:t>Schmoker</a:t>
            </a:r>
            <a:r>
              <a:rPr lang="en-US" dirty="0" smtClean="0"/>
              <a:t> (1989)</a:t>
            </a:r>
          </a:p>
        </p:txBody>
      </p:sp>
    </p:spTree>
    <p:extLst>
      <p:ext uri="{BB962C8B-B14F-4D97-AF65-F5344CB8AC3E}">
        <p14:creationId xmlns:p14="http://schemas.microsoft.com/office/powerpoint/2010/main" val="356790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Spectral Gamma-Ray Logger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_MG_71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71" y="1475276"/>
            <a:ext cx="7670801" cy="511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91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Downhole Spectral Gamma Ray </a:t>
            </a:r>
            <a:r>
              <a:rPr lang="en-US" dirty="0" smtClean="0"/>
              <a:t>Logs vs</a:t>
            </a:r>
            <a:r>
              <a:rPr lang="en-US" dirty="0"/>
              <a:t>. SGL </a:t>
            </a:r>
            <a:r>
              <a:rPr lang="en-US" dirty="0" smtClean="0"/>
              <a:t>300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7152" y="1600200"/>
            <a:ext cx="868679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Total Gamma Ray Curves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Downhole logs are collected by different companies using different standards that are calibrated at various gain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settings.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SGL-300 produces very consistent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results</a:t>
            </a:r>
          </a:p>
          <a:p>
            <a:pPr marL="1200150" lvl="2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Calibrated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the same set of standards at a constant gain setting on a daily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basis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Scintillator Resolution 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SGL-300 uses a high-resolution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scintillator</a:t>
            </a:r>
          </a:p>
          <a:p>
            <a:pPr marL="1200150" lvl="2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Easily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differentiates the radioactive gamma characteristics of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URAN (ppm), POTA (%),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THOR (ppm)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Downhole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scintillation tools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are not as good at separating the unique gamma signals, resulting in “combined signals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</a:p>
          <a:p>
            <a:pPr marL="1200150" lvl="2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Best fit of TOC data into log data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73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9" y="0"/>
            <a:ext cx="8846211" cy="68357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09800" y="228600"/>
            <a:ext cx="4792362" cy="430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81000" y="0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Core Locations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79855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085941"/>
              </p:ext>
            </p:extLst>
          </p:nvPr>
        </p:nvGraphicFramePr>
        <p:xfrm>
          <a:off x="488887" y="905348"/>
          <a:ext cx="8130011" cy="56692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5746"/>
                <a:gridCol w="1482401"/>
                <a:gridCol w="642194"/>
                <a:gridCol w="1324527"/>
                <a:gridCol w="1420856"/>
                <a:gridCol w="2424287"/>
              </a:tblGrid>
              <a:tr h="7102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Core #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Name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State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County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Footage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Size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42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3446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Tod Hunter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Butler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27’ – 381’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 ¼”; Full Diameter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42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860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V. Apple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Butler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67’ – 693’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 ¼”; Full Diameter/slabs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42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2535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Howerton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Clermont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19’ – 349’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 ¼”; Full Diameter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42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2536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Sky Valley RC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Clermont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21’ – 319’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 ¼”; Full Diameter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42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3003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Fred T. Barth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Coshocton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5630’ – 5749’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 ⅜”; Full Diameter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42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2626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J. Goins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Highland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600’ – 1310’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 ¼”; Full Diameter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42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3372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Prudential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Marion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389’ – 1604’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 ¼”; Full Diameter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42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3409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Aristech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Scioto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2734’ – 3373’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 ¼”; Full Diameter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42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Lost River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WV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Hardy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27’ – 100’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 ¼”; Full Diameter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42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Lost River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WV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Hardy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17’ – 70’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 ¼”; Full Diameter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42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768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Power Oil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WV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Wood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9417’ – 9665’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 ¼”; ⅓ Slab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42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139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Bender CG&amp;E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KY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Boone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36’ – 284’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 ¼”; Full Diameter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42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M. Burchell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KY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Montgomery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20’ – 904’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 ¼”; Full Diameter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42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74NY5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Mineral Core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Herkimer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21’ – 763’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 ¼”; ½ Slab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792162"/>
          </a:xfrm>
        </p:spPr>
        <p:txBody>
          <a:bodyPr/>
          <a:lstStyle/>
          <a:p>
            <a:r>
              <a:rPr lang="en-US" dirty="0" smtClean="0"/>
              <a:t>Core Data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00514" y="5867400"/>
            <a:ext cx="8085221" cy="331269"/>
          </a:xfrm>
          <a:prstGeom prst="rect">
            <a:avLst/>
          </a:prstGeom>
          <a:solidFill>
            <a:srgbClr val="0B3468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8535" y="4104373"/>
            <a:ext cx="8085221" cy="331269"/>
          </a:xfrm>
          <a:prstGeom prst="rect">
            <a:avLst/>
          </a:prstGeom>
          <a:solidFill>
            <a:srgbClr val="0B3468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08535" y="5163151"/>
            <a:ext cx="8085221" cy="331269"/>
          </a:xfrm>
          <a:prstGeom prst="rect">
            <a:avLst/>
          </a:prstGeom>
          <a:solidFill>
            <a:srgbClr val="0B3468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0513" y="6198669"/>
            <a:ext cx="8085221" cy="331269"/>
          </a:xfrm>
          <a:prstGeom prst="rect">
            <a:avLst/>
          </a:prstGeom>
          <a:solidFill>
            <a:srgbClr val="0B3468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7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Individual Analysis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371600"/>
            <a:ext cx="791000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following 4 wells represent results from this study: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Burchell</a:t>
            </a:r>
            <a:r>
              <a:rPr lang="en-US" dirty="0" smtClean="0"/>
              <a:t> (KY-209)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Aristech (OH-3409)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Power Oil (OH-768)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Mineral Core (74-NY-5)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Additional analysis were conducted on the following data subsets: with similar results to the 4 wells above: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All data from each </a:t>
            </a:r>
            <a:r>
              <a:rPr lang="en-US" dirty="0" err="1" smtClean="0"/>
              <a:t>facies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All data from each Formation (Utica, Point Pleasant, Lexington, </a:t>
            </a:r>
            <a:r>
              <a:rPr lang="en-US" dirty="0" err="1" smtClean="0"/>
              <a:t>Logana</a:t>
            </a:r>
            <a:r>
              <a:rPr lang="en-US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All data from each Formation in each </a:t>
            </a:r>
            <a:r>
              <a:rPr lang="en-US" dirty="0" err="1" smtClean="0"/>
              <a:t>facies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Individual wells for each formation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62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 Template1">
  <a:themeElements>
    <a:clrScheme name="Presentation Template1 14">
      <a:dk1>
        <a:srgbClr val="0B3468"/>
      </a:dk1>
      <a:lt1>
        <a:srgbClr val="FFFFFF"/>
      </a:lt1>
      <a:dk2>
        <a:srgbClr val="0B3468"/>
      </a:dk2>
      <a:lt2>
        <a:srgbClr val="808080"/>
      </a:lt2>
      <a:accent1>
        <a:srgbClr val="0B3468"/>
      </a:accent1>
      <a:accent2>
        <a:srgbClr val="7E9AB2"/>
      </a:accent2>
      <a:accent3>
        <a:srgbClr val="FFFFFF"/>
      </a:accent3>
      <a:accent4>
        <a:srgbClr val="082B58"/>
      </a:accent4>
      <a:accent5>
        <a:srgbClr val="AAAEB9"/>
      </a:accent5>
      <a:accent6>
        <a:srgbClr val="728BA1"/>
      </a:accent6>
      <a:hlink>
        <a:srgbClr val="00573D"/>
      </a:hlink>
      <a:folHlink>
        <a:srgbClr val="66AC2D"/>
      </a:folHlink>
    </a:clrScheme>
    <a:fontScheme name="Presentation Template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Template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Template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Template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Template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Template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Template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Template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Template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Template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Template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Template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Template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Template1 13">
        <a:dk1>
          <a:srgbClr val="0B3468"/>
        </a:dk1>
        <a:lt1>
          <a:srgbClr val="FFFFFF"/>
        </a:lt1>
        <a:dk2>
          <a:srgbClr val="0B3468"/>
        </a:dk2>
        <a:lt2>
          <a:srgbClr val="808080"/>
        </a:lt2>
        <a:accent1>
          <a:srgbClr val="0B3468"/>
        </a:accent1>
        <a:accent2>
          <a:srgbClr val="66CCFF"/>
        </a:accent2>
        <a:accent3>
          <a:srgbClr val="FFFFFF"/>
        </a:accent3>
        <a:accent4>
          <a:srgbClr val="082B58"/>
        </a:accent4>
        <a:accent5>
          <a:srgbClr val="AAAEB9"/>
        </a:accent5>
        <a:accent6>
          <a:srgbClr val="5CB9E7"/>
        </a:accent6>
        <a:hlink>
          <a:srgbClr val="333300"/>
        </a:hlink>
        <a:folHlink>
          <a:srgbClr val="66AC2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Template1 14">
        <a:dk1>
          <a:srgbClr val="0B3468"/>
        </a:dk1>
        <a:lt1>
          <a:srgbClr val="FFFFFF"/>
        </a:lt1>
        <a:dk2>
          <a:srgbClr val="0B3468"/>
        </a:dk2>
        <a:lt2>
          <a:srgbClr val="808080"/>
        </a:lt2>
        <a:accent1>
          <a:srgbClr val="0B3468"/>
        </a:accent1>
        <a:accent2>
          <a:srgbClr val="7E9AB2"/>
        </a:accent2>
        <a:accent3>
          <a:srgbClr val="FFFFFF"/>
        </a:accent3>
        <a:accent4>
          <a:srgbClr val="082B58"/>
        </a:accent4>
        <a:accent5>
          <a:srgbClr val="AAAEB9"/>
        </a:accent5>
        <a:accent6>
          <a:srgbClr val="728BA1"/>
        </a:accent6>
        <a:hlink>
          <a:srgbClr val="00573D"/>
        </a:hlink>
        <a:folHlink>
          <a:srgbClr val="66AC2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resentation Template1">
  <a:themeElements>
    <a:clrScheme name="Presentation Template1 14">
      <a:dk1>
        <a:srgbClr val="0B3468"/>
      </a:dk1>
      <a:lt1>
        <a:srgbClr val="FFFFFF"/>
      </a:lt1>
      <a:dk2>
        <a:srgbClr val="0B3468"/>
      </a:dk2>
      <a:lt2>
        <a:srgbClr val="808080"/>
      </a:lt2>
      <a:accent1>
        <a:srgbClr val="0B3468"/>
      </a:accent1>
      <a:accent2>
        <a:srgbClr val="7E9AB2"/>
      </a:accent2>
      <a:accent3>
        <a:srgbClr val="FFFFFF"/>
      </a:accent3>
      <a:accent4>
        <a:srgbClr val="082B58"/>
      </a:accent4>
      <a:accent5>
        <a:srgbClr val="AAAEB9"/>
      </a:accent5>
      <a:accent6>
        <a:srgbClr val="728BA1"/>
      </a:accent6>
      <a:hlink>
        <a:srgbClr val="00573D"/>
      </a:hlink>
      <a:folHlink>
        <a:srgbClr val="66AC2D"/>
      </a:folHlink>
    </a:clrScheme>
    <a:fontScheme name="Presentation Template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Template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Template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Template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Template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Template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Template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Template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Template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Template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Template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Template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Template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Template1 13">
        <a:dk1>
          <a:srgbClr val="0B3468"/>
        </a:dk1>
        <a:lt1>
          <a:srgbClr val="FFFFFF"/>
        </a:lt1>
        <a:dk2>
          <a:srgbClr val="0B3468"/>
        </a:dk2>
        <a:lt2>
          <a:srgbClr val="808080"/>
        </a:lt2>
        <a:accent1>
          <a:srgbClr val="0B3468"/>
        </a:accent1>
        <a:accent2>
          <a:srgbClr val="66CCFF"/>
        </a:accent2>
        <a:accent3>
          <a:srgbClr val="FFFFFF"/>
        </a:accent3>
        <a:accent4>
          <a:srgbClr val="082B58"/>
        </a:accent4>
        <a:accent5>
          <a:srgbClr val="AAAEB9"/>
        </a:accent5>
        <a:accent6>
          <a:srgbClr val="5CB9E7"/>
        </a:accent6>
        <a:hlink>
          <a:srgbClr val="333300"/>
        </a:hlink>
        <a:folHlink>
          <a:srgbClr val="66AC2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Template1 14">
        <a:dk1>
          <a:srgbClr val="0B3468"/>
        </a:dk1>
        <a:lt1>
          <a:srgbClr val="FFFFFF"/>
        </a:lt1>
        <a:dk2>
          <a:srgbClr val="0B3468"/>
        </a:dk2>
        <a:lt2>
          <a:srgbClr val="808080"/>
        </a:lt2>
        <a:accent1>
          <a:srgbClr val="0B3468"/>
        </a:accent1>
        <a:accent2>
          <a:srgbClr val="7E9AB2"/>
        </a:accent2>
        <a:accent3>
          <a:srgbClr val="FFFFFF"/>
        </a:accent3>
        <a:accent4>
          <a:srgbClr val="082B58"/>
        </a:accent4>
        <a:accent5>
          <a:srgbClr val="AAAEB9"/>
        </a:accent5>
        <a:accent6>
          <a:srgbClr val="728BA1"/>
        </a:accent6>
        <a:hlink>
          <a:srgbClr val="00573D"/>
        </a:hlink>
        <a:folHlink>
          <a:srgbClr val="66AC2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4070</TotalTime>
  <Words>1965</Words>
  <Application>Microsoft Office PowerPoint</Application>
  <PresentationFormat>On-screen Show (4:3)</PresentationFormat>
  <Paragraphs>471</Paragraphs>
  <Slides>35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Times New Roman</vt:lpstr>
      <vt:lpstr>Office Theme</vt:lpstr>
      <vt:lpstr>Presentation Template1</vt:lpstr>
      <vt:lpstr>1_Presentation Template1</vt:lpstr>
      <vt:lpstr>PowerPoint Presentation</vt:lpstr>
      <vt:lpstr>Outline</vt:lpstr>
      <vt:lpstr>2013 TOC Map of Ohio</vt:lpstr>
      <vt:lpstr>Possible TOC Proxies</vt:lpstr>
      <vt:lpstr>Spectral Gamma-Ray Logger</vt:lpstr>
      <vt:lpstr>Downhole Spectral Gamma Ray Logs vs. SGL 300</vt:lpstr>
      <vt:lpstr>Outline</vt:lpstr>
      <vt:lpstr>Core Data</vt:lpstr>
      <vt:lpstr>Individual Analysis</vt:lpstr>
      <vt:lpstr>Montgomery County, Kentucky M. Burchell C-209</vt:lpstr>
      <vt:lpstr>Core 209 SGL LAS File – TOC</vt:lpstr>
      <vt:lpstr>PowerPoint Presentation</vt:lpstr>
      <vt:lpstr>PowerPoint Presentation</vt:lpstr>
      <vt:lpstr>Scioto County, Aristech Well C-3409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Conclusion cont…</vt:lpstr>
      <vt:lpstr>References</vt:lpstr>
      <vt:lpstr>Questions?</vt:lpstr>
    </vt:vector>
  </TitlesOfParts>
  <Company>Dept. of Conservation &amp; Natural Resources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Rose Vergara</cp:lastModifiedBy>
  <cp:revision>38</cp:revision>
  <cp:lastPrinted>2015-06-30T18:11:56Z</cp:lastPrinted>
  <dcterms:created xsi:type="dcterms:W3CDTF">2015-05-19T17:26:45Z</dcterms:created>
  <dcterms:modified xsi:type="dcterms:W3CDTF">2015-07-01T18:54:08Z</dcterms:modified>
</cp:coreProperties>
</file>