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393" r:id="rId2"/>
    <p:sldId id="259" r:id="rId3"/>
    <p:sldId id="263" r:id="rId4"/>
    <p:sldId id="262" r:id="rId5"/>
    <p:sldId id="265" r:id="rId6"/>
    <p:sldId id="268" r:id="rId7"/>
    <p:sldId id="269" r:id="rId8"/>
    <p:sldId id="270" r:id="rId9"/>
    <p:sldId id="272" r:id="rId10"/>
    <p:sldId id="273" r:id="rId11"/>
    <p:sldId id="278" r:id="rId12"/>
    <p:sldId id="279" r:id="rId13"/>
    <p:sldId id="280" r:id="rId14"/>
    <p:sldId id="281" r:id="rId15"/>
    <p:sldId id="283" r:id="rId16"/>
    <p:sldId id="284" r:id="rId17"/>
    <p:sldId id="285" r:id="rId18"/>
    <p:sldId id="286" r:id="rId19"/>
    <p:sldId id="287" r:id="rId20"/>
    <p:sldId id="293" r:id="rId21"/>
    <p:sldId id="297" r:id="rId22"/>
    <p:sldId id="290" r:id="rId23"/>
    <p:sldId id="296" r:id="rId24"/>
    <p:sldId id="392" r:id="rId25"/>
    <p:sldId id="390" r:id="rId26"/>
    <p:sldId id="376" r:id="rId27"/>
    <p:sldId id="357" r:id="rId28"/>
    <p:sldId id="391" r:id="rId29"/>
    <p:sldId id="294" r:id="rId30"/>
    <p:sldId id="358" r:id="rId31"/>
    <p:sldId id="377" r:id="rId32"/>
    <p:sldId id="359" r:id="rId33"/>
    <p:sldId id="360" r:id="rId34"/>
    <p:sldId id="361" r:id="rId35"/>
    <p:sldId id="362" r:id="rId36"/>
    <p:sldId id="363" r:id="rId37"/>
    <p:sldId id="378" r:id="rId38"/>
    <p:sldId id="370" r:id="rId39"/>
    <p:sldId id="371" r:id="rId40"/>
    <p:sldId id="365" r:id="rId41"/>
    <p:sldId id="366" r:id="rId42"/>
    <p:sldId id="364" r:id="rId43"/>
    <p:sldId id="383" r:id="rId44"/>
    <p:sldId id="368" r:id="rId45"/>
    <p:sldId id="369" r:id="rId46"/>
    <p:sldId id="372" r:id="rId47"/>
    <p:sldId id="373" r:id="rId48"/>
    <p:sldId id="367" r:id="rId49"/>
    <p:sldId id="355" r:id="rId50"/>
    <p:sldId id="374" r:id="rId51"/>
    <p:sldId id="375" r:id="rId52"/>
    <p:sldId id="381" r:id="rId53"/>
    <p:sldId id="382" r:id="rId54"/>
    <p:sldId id="384" r:id="rId55"/>
    <p:sldId id="385" r:id="rId56"/>
    <p:sldId id="386" r:id="rId57"/>
    <p:sldId id="387" r:id="rId58"/>
    <p:sldId id="301" r:id="rId59"/>
    <p:sldId id="304" r:id="rId60"/>
    <p:sldId id="306" r:id="rId61"/>
    <p:sldId id="307" r:id="rId62"/>
    <p:sldId id="308" r:id="rId63"/>
    <p:sldId id="316" r:id="rId64"/>
    <p:sldId id="314" r:id="rId65"/>
    <p:sldId id="310" r:id="rId66"/>
    <p:sldId id="311" r:id="rId67"/>
    <p:sldId id="332" r:id="rId68"/>
    <p:sldId id="388" r:id="rId69"/>
    <p:sldId id="334" r:id="rId70"/>
    <p:sldId id="335" r:id="rId71"/>
    <p:sldId id="336" r:id="rId72"/>
    <p:sldId id="338" r:id="rId73"/>
    <p:sldId id="339" r:id="rId74"/>
    <p:sldId id="342" r:id="rId75"/>
    <p:sldId id="343" r:id="rId76"/>
    <p:sldId id="348" r:id="rId77"/>
    <p:sldId id="349" r:id="rId78"/>
    <p:sldId id="350" r:id="rId79"/>
    <p:sldId id="389" r:id="rId80"/>
    <p:sldId id="351" r:id="rId81"/>
    <p:sldId id="352" r:id="rId82"/>
    <p:sldId id="394" r:id="rId83"/>
    <p:sldId id="395" r:id="rId84"/>
    <p:sldId id="396" r:id="rId85"/>
    <p:sldId id="397" r:id="rId86"/>
    <p:sldId id="398" r:id="rId87"/>
    <p:sldId id="399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7DE2341-E1E9-4409-BB18-778CBEF1D061}">
          <p14:sldIdLst>
            <p14:sldId id="393"/>
            <p14:sldId id="259"/>
            <p14:sldId id="263"/>
            <p14:sldId id="262"/>
            <p14:sldId id="265"/>
            <p14:sldId id="268"/>
            <p14:sldId id="269"/>
            <p14:sldId id="270"/>
            <p14:sldId id="272"/>
            <p14:sldId id="273"/>
            <p14:sldId id="278"/>
            <p14:sldId id="279"/>
            <p14:sldId id="280"/>
            <p14:sldId id="281"/>
            <p14:sldId id="283"/>
            <p14:sldId id="284"/>
            <p14:sldId id="285"/>
            <p14:sldId id="286"/>
            <p14:sldId id="287"/>
            <p14:sldId id="293"/>
            <p14:sldId id="297"/>
            <p14:sldId id="290"/>
            <p14:sldId id="296"/>
            <p14:sldId id="392"/>
            <p14:sldId id="390"/>
            <p14:sldId id="376"/>
            <p14:sldId id="357"/>
            <p14:sldId id="391"/>
            <p14:sldId id="294"/>
            <p14:sldId id="358"/>
            <p14:sldId id="377"/>
            <p14:sldId id="359"/>
            <p14:sldId id="360"/>
            <p14:sldId id="361"/>
            <p14:sldId id="362"/>
            <p14:sldId id="363"/>
            <p14:sldId id="378"/>
            <p14:sldId id="370"/>
            <p14:sldId id="371"/>
            <p14:sldId id="365"/>
            <p14:sldId id="366"/>
            <p14:sldId id="364"/>
            <p14:sldId id="383"/>
            <p14:sldId id="368"/>
            <p14:sldId id="369"/>
            <p14:sldId id="372"/>
            <p14:sldId id="373"/>
            <p14:sldId id="367"/>
            <p14:sldId id="355"/>
            <p14:sldId id="374"/>
            <p14:sldId id="375"/>
            <p14:sldId id="381"/>
            <p14:sldId id="382"/>
            <p14:sldId id="384"/>
            <p14:sldId id="385"/>
            <p14:sldId id="386"/>
            <p14:sldId id="387"/>
            <p14:sldId id="301"/>
            <p14:sldId id="304"/>
            <p14:sldId id="306"/>
            <p14:sldId id="307"/>
            <p14:sldId id="308"/>
            <p14:sldId id="316"/>
            <p14:sldId id="314"/>
            <p14:sldId id="310"/>
            <p14:sldId id="311"/>
            <p14:sldId id="332"/>
            <p14:sldId id="388"/>
            <p14:sldId id="334"/>
            <p14:sldId id="335"/>
            <p14:sldId id="336"/>
            <p14:sldId id="338"/>
            <p14:sldId id="339"/>
            <p14:sldId id="342"/>
            <p14:sldId id="343"/>
            <p14:sldId id="348"/>
            <p14:sldId id="349"/>
            <p14:sldId id="350"/>
            <p14:sldId id="389"/>
            <p14:sldId id="351"/>
            <p14:sldId id="352"/>
            <p14:sldId id="394"/>
            <p14:sldId id="395"/>
            <p14:sldId id="396"/>
            <p14:sldId id="397"/>
            <p14:sldId id="398"/>
            <p14:sldId id="3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-148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9E7D3-C43C-4DD9-8DE2-C3EB6BE3A0A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3D3DF-AEE1-481C-99A4-16D1ADC61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BF8A1-2630-4A69-BB9B-D29C1B2B6747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BF8A1-2630-4A69-BB9B-D29C1B2B6747}" type="slidenum">
              <a:rPr lang="en-US"/>
              <a:pPr/>
              <a:t>75</a:t>
            </a:fld>
            <a:endParaRPr lang="en-US" dirty="0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4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1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7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2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7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5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3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fld id="{76648F44-0B38-4DD2-9BE2-33FFBF7FEAD1}" type="datetimeFigureOut">
              <a:rPr lang="en-US" smtClean="0"/>
              <a:t>7/14/2015</a:t>
            </a:fld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3F601C9C-A7DE-4250-8A41-D62F395E1057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8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7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ry\Desktop\Richman Farms Thin Sections\RF 4080.2-1.5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6998"/>
            <a:ext cx="7772400" cy="1470025"/>
          </a:xfrm>
        </p:spPr>
        <p:txBody>
          <a:bodyPr/>
          <a:lstStyle/>
          <a:p>
            <a:r>
              <a:rPr lang="en-US" dirty="0" smtClean="0"/>
              <a:t>Core Description, Petrography, Stratigraphy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 smtClean="0"/>
              <a:t>Taury Smith</a:t>
            </a:r>
          </a:p>
          <a:p>
            <a:r>
              <a:rPr lang="en-US" i="1" dirty="0" smtClean="0"/>
              <a:t>Smith Stratigraphic LLC</a:t>
            </a:r>
            <a:endParaRPr lang="en-US" i="1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4937609"/>
            <a:ext cx="3073400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42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66713"/>
            <a:ext cx="6073775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827338" y="5032375"/>
            <a:ext cx="598328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Fine dolomite is found in most of the thin sections and averages about 7.5% - most of it is fine, early dolomite that formed on or just below sea floor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6069" y="2343944"/>
            <a:ext cx="6137275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225425" y="266700"/>
            <a:ext cx="25701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Fine Dolomite</a:t>
            </a:r>
          </a:p>
        </p:txBody>
      </p:sp>
      <p:grpSp>
        <p:nvGrpSpPr>
          <p:cNvPr id="158729" name="Group 9"/>
          <p:cNvGrpSpPr>
            <a:grpSpLocks/>
          </p:cNvGrpSpPr>
          <p:nvPr/>
        </p:nvGrpSpPr>
        <p:grpSpPr bwMode="auto">
          <a:xfrm>
            <a:off x="234950" y="1082675"/>
            <a:ext cx="2819400" cy="4579938"/>
            <a:chOff x="142" y="464"/>
            <a:chExt cx="1787" cy="3014"/>
          </a:xfrm>
        </p:grpSpPr>
        <p:sp>
          <p:nvSpPr>
            <p:cNvPr id="9223" name="Line 10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24" name="Text Box 11"/>
            <p:cNvSpPr txBox="1">
              <a:spLocks noChangeArrowheads="1"/>
            </p:cNvSpPr>
            <p:nvPr/>
          </p:nvSpPr>
          <p:spPr bwMode="auto">
            <a:xfrm>
              <a:off x="1258" y="464"/>
              <a:ext cx="46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9225" name="Line 12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26" name="Text Box 13"/>
            <p:cNvSpPr txBox="1">
              <a:spLocks noChangeArrowheads="1"/>
            </p:cNvSpPr>
            <p:nvPr/>
          </p:nvSpPr>
          <p:spPr bwMode="auto">
            <a:xfrm>
              <a:off x="1131" y="1213"/>
              <a:ext cx="79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9227" name="Line 14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28" name="Text Box 15"/>
            <p:cNvSpPr txBox="1">
              <a:spLocks noChangeArrowheads="1"/>
            </p:cNvSpPr>
            <p:nvPr/>
          </p:nvSpPr>
          <p:spPr bwMode="auto">
            <a:xfrm>
              <a:off x="1131" y="1794"/>
              <a:ext cx="6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9229" name="Line 16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30" name="Text Box 17"/>
            <p:cNvSpPr txBox="1">
              <a:spLocks noChangeArrowheads="1"/>
            </p:cNvSpPr>
            <p:nvPr/>
          </p:nvSpPr>
          <p:spPr bwMode="auto">
            <a:xfrm>
              <a:off x="1264" y="3276"/>
              <a:ext cx="50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876300"/>
            <a:ext cx="8345487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85763" y="4008438"/>
            <a:ext cx="8372475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Main fossils found  are bryozoans, brachiopods,lingulid brachiopods, echinoderms, trilobites, ostracods,bivalves and undifferentiated skeletal debris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Undifferentiated consists of skeletal material that  is broken into tiny silt sized pieces of indeterminate origin – much of the organic-rich “shale” in the Point Pleasant and  lower actually consists of this undifferentiated skelelal debris with lesser clay</a:t>
            </a: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2144713" y="165100"/>
            <a:ext cx="501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</a:rPr>
              <a:t>Skeletal Grain Abundance</a:t>
            </a:r>
          </a:p>
        </p:txBody>
      </p:sp>
    </p:spTree>
    <p:extLst>
      <p:ext uri="{BB962C8B-B14F-4D97-AF65-F5344CB8AC3E}">
        <p14:creationId xmlns:p14="http://schemas.microsoft.com/office/powerpoint/2010/main" val="40807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2"/>
          <a:stretch>
            <a:fillRect/>
          </a:stretch>
        </p:blipFill>
        <p:spPr bwMode="auto">
          <a:xfrm>
            <a:off x="149225" y="76200"/>
            <a:ext cx="2760663" cy="6753225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7" t="74370" b="4155"/>
          <a:stretch>
            <a:fillRect/>
          </a:stretch>
        </p:blipFill>
        <p:spPr bwMode="auto">
          <a:xfrm>
            <a:off x="3305175" y="4638675"/>
            <a:ext cx="1458913" cy="1920875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78163" y="223838"/>
            <a:ext cx="571023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Harstine Trust skeletal grains and Logs</a:t>
            </a:r>
            <a:endParaRPr lang="en-US" altLang="en-US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/>
              <a:t>Sampling is non-random and disproportionately includes limestones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/>
              <a:t>The limestone at the top of the Lower Utica is similar to those found in the basal Lexington (brachiopod-rich)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/>
              <a:t>The limestone in the Point Pleasant and basal Lower Utica has more bryozoans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/>
              <a:t>Organic-rich facies has mainly ostracods and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968875" y="4321175"/>
            <a:ext cx="417512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undifferentiated skeletal debris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For the most part, the same skeletal grains that are common in the Trenton also occur in the overlying strata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191494" name="Group 6"/>
          <p:cNvGrpSpPr>
            <a:grpSpLocks/>
          </p:cNvGrpSpPr>
          <p:nvPr/>
        </p:nvGrpSpPr>
        <p:grpSpPr bwMode="auto">
          <a:xfrm>
            <a:off x="95250" y="1527176"/>
            <a:ext cx="2763838" cy="4652964"/>
            <a:chOff x="0" y="962"/>
            <a:chExt cx="1741" cy="2931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>
              <a:off x="0" y="1645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18" y="1438"/>
              <a:ext cx="6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solidFill>
                    <a:schemeClr val="bg1"/>
                  </a:solidFill>
                  <a:latin typeface="Arial" charset="0"/>
                </a:rPr>
                <a:t>L. Utica</a:t>
              </a:r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>
              <a:off x="0" y="2572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18" y="2365"/>
              <a:ext cx="115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solidFill>
                    <a:schemeClr val="bg1"/>
                  </a:solidFill>
                  <a:latin typeface="Arial" charset="0"/>
                </a:rPr>
                <a:t>Point </a:t>
              </a:r>
              <a:r>
                <a:rPr lang="en-US" altLang="en-US" sz="2000" dirty="0" smtClean="0">
                  <a:solidFill>
                    <a:schemeClr val="bg1"/>
                  </a:solidFill>
                  <a:latin typeface="Arial" charset="0"/>
                </a:rPr>
                <a:t>Pleasant</a:t>
              </a:r>
              <a:endParaRPr lang="en-US" alt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0" y="3848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18" y="3641"/>
              <a:ext cx="82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dirty="0" err="1" smtClean="0">
                  <a:solidFill>
                    <a:schemeClr val="bg1"/>
                  </a:solidFill>
                  <a:latin typeface="Arial" charset="0"/>
                </a:rPr>
                <a:t>Curdsville</a:t>
              </a:r>
              <a:endParaRPr lang="en-US" alt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0" y="3118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18" y="2911"/>
              <a:ext cx="81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dirty="0" smtClean="0">
                  <a:solidFill>
                    <a:schemeClr val="bg1"/>
                  </a:solidFill>
                  <a:latin typeface="Arial" charset="0"/>
                </a:rPr>
                <a:t>Lexington</a:t>
              </a:r>
              <a:endParaRPr lang="en-US" alt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0" y="1169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8" y="962"/>
              <a:ext cx="48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dirty="0" smtClean="0">
                  <a:solidFill>
                    <a:schemeClr val="bg1"/>
                  </a:solidFill>
                  <a:latin typeface="Arial" charset="0"/>
                </a:rPr>
                <a:t>Utica</a:t>
              </a:r>
              <a:endParaRPr lang="en-US" alt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0" y="3561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18" y="3354"/>
              <a:ext cx="6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dirty="0" err="1" smtClean="0">
                  <a:solidFill>
                    <a:schemeClr val="bg1"/>
                  </a:solidFill>
                  <a:latin typeface="Arial" charset="0"/>
                </a:rPr>
                <a:t>Logana</a:t>
              </a:r>
              <a:endParaRPr lang="en-US" altLang="en-US" sz="20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8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95288"/>
            <a:ext cx="5784850" cy="43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3089275" y="4927600"/>
            <a:ext cx="5740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Bryozoans (mainly </a:t>
            </a:r>
            <a:r>
              <a:rPr lang="en-US" altLang="en-US" sz="2400" i="1"/>
              <a:t>Prasapora</a:t>
            </a:r>
            <a:r>
              <a:rPr lang="en-US" altLang="en-US" sz="2400"/>
              <a:t>) are common to abundant in the Point Pleasant, common in the Trenton and rare in the Utica and the shale below the Point Pleasant</a:t>
            </a:r>
          </a:p>
        </p:txBody>
      </p:sp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56544" y="2324894"/>
            <a:ext cx="6118225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5122" name="Group 18"/>
          <p:cNvGrpSpPr>
            <a:grpSpLocks/>
          </p:cNvGrpSpPr>
          <p:nvPr/>
        </p:nvGrpSpPr>
        <p:grpSpPr bwMode="auto">
          <a:xfrm>
            <a:off x="225425" y="1055688"/>
            <a:ext cx="2819400" cy="4559300"/>
            <a:chOff x="142" y="464"/>
            <a:chExt cx="1787" cy="3013"/>
          </a:xfrm>
        </p:grpSpPr>
        <p:sp>
          <p:nvSpPr>
            <p:cNvPr id="16391" name="Line 19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392" name="Text Box 20"/>
            <p:cNvSpPr txBox="1">
              <a:spLocks noChangeArrowheads="1"/>
            </p:cNvSpPr>
            <p:nvPr/>
          </p:nvSpPr>
          <p:spPr bwMode="auto">
            <a:xfrm>
              <a:off x="1258" y="464"/>
              <a:ext cx="467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16393" name="Line 21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394" name="Text Box 22"/>
            <p:cNvSpPr txBox="1">
              <a:spLocks noChangeArrowheads="1"/>
            </p:cNvSpPr>
            <p:nvPr/>
          </p:nvSpPr>
          <p:spPr bwMode="auto">
            <a:xfrm>
              <a:off x="1131" y="1213"/>
              <a:ext cx="79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16395" name="Line 23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396" name="Text Box 24"/>
            <p:cNvSpPr txBox="1">
              <a:spLocks noChangeArrowheads="1"/>
            </p:cNvSpPr>
            <p:nvPr/>
          </p:nvSpPr>
          <p:spPr bwMode="auto">
            <a:xfrm>
              <a:off x="1131" y="1794"/>
              <a:ext cx="6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16397" name="Line 25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398" name="Text Box 26"/>
            <p:cNvSpPr txBox="1">
              <a:spLocks noChangeArrowheads="1"/>
            </p:cNvSpPr>
            <p:nvPr/>
          </p:nvSpPr>
          <p:spPr bwMode="auto">
            <a:xfrm>
              <a:off x="1264" y="3276"/>
              <a:ext cx="503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  <p:sp>
        <p:nvSpPr>
          <p:cNvPr id="16390" name="Text Box 27"/>
          <p:cNvSpPr txBox="1">
            <a:spLocks noChangeArrowheads="1"/>
          </p:cNvSpPr>
          <p:nvPr/>
        </p:nvSpPr>
        <p:spPr bwMode="auto">
          <a:xfrm>
            <a:off x="225425" y="307975"/>
            <a:ext cx="25701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Bryozoans</a:t>
            </a:r>
          </a:p>
        </p:txBody>
      </p:sp>
    </p:spTree>
    <p:extLst>
      <p:ext uri="{BB962C8B-B14F-4D97-AF65-F5344CB8AC3E}">
        <p14:creationId xmlns:p14="http://schemas.microsoft.com/office/powerpoint/2010/main" val="22686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1306" y="2337594"/>
            <a:ext cx="6127750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138"/>
            <a:ext cx="5826125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019425" y="4818063"/>
            <a:ext cx="61055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Brachiopods are common to abundant through much of the section, especially in the Trenton and Lexington where there  are multiple cycles with brachiopod rudstone and organic-rich shale</a:t>
            </a:r>
          </a:p>
        </p:txBody>
      </p:sp>
      <p:grpSp>
        <p:nvGrpSpPr>
          <p:cNvPr id="176142" name="Group 14"/>
          <p:cNvGrpSpPr>
            <a:grpSpLocks/>
          </p:cNvGrpSpPr>
          <p:nvPr/>
        </p:nvGrpSpPr>
        <p:grpSpPr bwMode="auto">
          <a:xfrm>
            <a:off x="225425" y="1103313"/>
            <a:ext cx="2614613" cy="4513262"/>
            <a:chOff x="142" y="464"/>
            <a:chExt cx="1647" cy="3016"/>
          </a:xfrm>
        </p:grpSpPr>
        <p:sp>
          <p:nvSpPr>
            <p:cNvPr id="17415" name="Line 6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16" name="Text Box 7"/>
            <p:cNvSpPr txBox="1">
              <a:spLocks noChangeArrowheads="1"/>
            </p:cNvSpPr>
            <p:nvPr/>
          </p:nvSpPr>
          <p:spPr bwMode="auto">
            <a:xfrm>
              <a:off x="1259" y="464"/>
              <a:ext cx="464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17417" name="Line 8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18" name="Text Box 9"/>
            <p:cNvSpPr txBox="1">
              <a:spLocks noChangeArrowheads="1"/>
            </p:cNvSpPr>
            <p:nvPr/>
          </p:nvSpPr>
          <p:spPr bwMode="auto">
            <a:xfrm>
              <a:off x="1132" y="1213"/>
              <a:ext cx="657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17419" name="Line 10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0" name="Text Box 11"/>
            <p:cNvSpPr txBox="1">
              <a:spLocks noChangeArrowheads="1"/>
            </p:cNvSpPr>
            <p:nvPr/>
          </p:nvSpPr>
          <p:spPr bwMode="auto">
            <a:xfrm>
              <a:off x="1132" y="1794"/>
              <a:ext cx="600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17421" name="Line 12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22" name="Text Box 13"/>
            <p:cNvSpPr txBox="1">
              <a:spLocks noChangeArrowheads="1"/>
            </p:cNvSpPr>
            <p:nvPr/>
          </p:nvSpPr>
          <p:spPr bwMode="auto">
            <a:xfrm>
              <a:off x="1264" y="3276"/>
              <a:ext cx="500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  <p:sp>
        <p:nvSpPr>
          <p:cNvPr id="17414" name="Text Box 15"/>
          <p:cNvSpPr txBox="1">
            <a:spLocks noChangeArrowheads="1"/>
          </p:cNvSpPr>
          <p:nvPr/>
        </p:nvSpPr>
        <p:spPr bwMode="auto">
          <a:xfrm>
            <a:off x="225425" y="292100"/>
            <a:ext cx="25701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Brachiopods</a:t>
            </a:r>
          </a:p>
        </p:txBody>
      </p:sp>
    </p:spTree>
    <p:extLst>
      <p:ext uri="{BB962C8B-B14F-4D97-AF65-F5344CB8AC3E}">
        <p14:creationId xmlns:p14="http://schemas.microsoft.com/office/powerpoint/2010/main" val="146584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6068" y="2334418"/>
            <a:ext cx="612775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66713"/>
            <a:ext cx="58547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484563" y="1276350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Ech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7142163" y="1946275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Ech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2976563" y="4918075"/>
            <a:ext cx="5791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Echinoderms occur throughout most of the core and are abundant in the Trenton and at the limstone at the top of the Point Pleasant</a:t>
            </a:r>
          </a:p>
        </p:txBody>
      </p:sp>
      <p:grpSp>
        <p:nvGrpSpPr>
          <p:cNvPr id="178184" name="Group 8"/>
          <p:cNvGrpSpPr>
            <a:grpSpLocks/>
          </p:cNvGrpSpPr>
          <p:nvPr/>
        </p:nvGrpSpPr>
        <p:grpSpPr bwMode="auto">
          <a:xfrm>
            <a:off x="225425" y="1003300"/>
            <a:ext cx="2614613" cy="4618038"/>
            <a:chOff x="142" y="464"/>
            <a:chExt cx="1647" cy="3011"/>
          </a:xfrm>
        </p:grpSpPr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1259" y="464"/>
              <a:ext cx="464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468" name="Text Box 12"/>
            <p:cNvSpPr txBox="1">
              <a:spLocks noChangeArrowheads="1"/>
            </p:cNvSpPr>
            <p:nvPr/>
          </p:nvSpPr>
          <p:spPr bwMode="auto">
            <a:xfrm>
              <a:off x="1132" y="1213"/>
              <a:ext cx="657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>
              <a:off x="1132" y="1794"/>
              <a:ext cx="600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1264" y="3276"/>
              <a:ext cx="500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  <p:sp>
        <p:nvSpPr>
          <p:cNvPr id="19464" name="Text Box 17"/>
          <p:cNvSpPr txBox="1">
            <a:spLocks noChangeArrowheads="1"/>
          </p:cNvSpPr>
          <p:nvPr/>
        </p:nvSpPr>
        <p:spPr bwMode="auto">
          <a:xfrm>
            <a:off x="225425" y="328613"/>
            <a:ext cx="25701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Echinoderms</a:t>
            </a:r>
          </a:p>
        </p:txBody>
      </p:sp>
    </p:spTree>
    <p:extLst>
      <p:ext uri="{BB962C8B-B14F-4D97-AF65-F5344CB8AC3E}">
        <p14:creationId xmlns:p14="http://schemas.microsoft.com/office/powerpoint/2010/main" val="12901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88293" y="2321718"/>
            <a:ext cx="618490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66713"/>
            <a:ext cx="5724525" cy="429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048000" y="4775200"/>
            <a:ext cx="56292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Trilobites are common throughout the well and abundant in the Lower Utica and Point Pleasant – trilobites are arthropods which have sweeping extinction in cross-polarized light</a:t>
            </a:r>
          </a:p>
        </p:txBody>
      </p:sp>
      <p:grpSp>
        <p:nvGrpSpPr>
          <p:cNvPr id="180232" name="Group 8"/>
          <p:cNvGrpSpPr>
            <a:grpSpLocks/>
          </p:cNvGrpSpPr>
          <p:nvPr/>
        </p:nvGrpSpPr>
        <p:grpSpPr bwMode="auto">
          <a:xfrm>
            <a:off x="225425" y="950913"/>
            <a:ext cx="2614613" cy="4664075"/>
            <a:chOff x="142" y="464"/>
            <a:chExt cx="1647" cy="3009"/>
          </a:xfrm>
        </p:grpSpPr>
        <p:sp>
          <p:nvSpPr>
            <p:cNvPr id="20487" name="Line 9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488" name="Text Box 10"/>
            <p:cNvSpPr txBox="1">
              <a:spLocks noChangeArrowheads="1"/>
            </p:cNvSpPr>
            <p:nvPr/>
          </p:nvSpPr>
          <p:spPr bwMode="auto">
            <a:xfrm>
              <a:off x="1259" y="464"/>
              <a:ext cx="464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20489" name="Line 11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490" name="Text Box 12"/>
            <p:cNvSpPr txBox="1">
              <a:spLocks noChangeArrowheads="1"/>
            </p:cNvSpPr>
            <p:nvPr/>
          </p:nvSpPr>
          <p:spPr bwMode="auto">
            <a:xfrm>
              <a:off x="1132" y="1213"/>
              <a:ext cx="657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20491" name="Line 13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492" name="Text Box 14"/>
            <p:cNvSpPr txBox="1">
              <a:spLocks noChangeArrowheads="1"/>
            </p:cNvSpPr>
            <p:nvPr/>
          </p:nvSpPr>
          <p:spPr bwMode="auto">
            <a:xfrm>
              <a:off x="1132" y="1794"/>
              <a:ext cx="60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20493" name="Line 15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494" name="Text Box 16"/>
            <p:cNvSpPr txBox="1">
              <a:spLocks noChangeArrowheads="1"/>
            </p:cNvSpPr>
            <p:nvPr/>
          </p:nvSpPr>
          <p:spPr bwMode="auto">
            <a:xfrm>
              <a:off x="1264" y="3276"/>
              <a:ext cx="50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  <p:sp>
        <p:nvSpPr>
          <p:cNvPr id="20486" name="Text Box 17"/>
          <p:cNvSpPr txBox="1">
            <a:spLocks noChangeArrowheads="1"/>
          </p:cNvSpPr>
          <p:nvPr/>
        </p:nvSpPr>
        <p:spPr bwMode="auto">
          <a:xfrm>
            <a:off x="225425" y="254000"/>
            <a:ext cx="25701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Trilobites</a:t>
            </a:r>
          </a:p>
        </p:txBody>
      </p:sp>
    </p:spTree>
    <p:extLst>
      <p:ext uri="{BB962C8B-B14F-4D97-AF65-F5344CB8AC3E}">
        <p14:creationId xmlns:p14="http://schemas.microsoft.com/office/powerpoint/2010/main" val="140182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376238"/>
            <a:ext cx="599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3687" y="2298700"/>
            <a:ext cx="6127750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936875" y="4754563"/>
            <a:ext cx="55768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Ostracods are common throughout everything but the Trenton and are abundant in the organic-rich Lexington – they are articulated in some places – this strongly suggests that these formed here</a:t>
            </a:r>
          </a:p>
        </p:txBody>
      </p:sp>
      <p:grpSp>
        <p:nvGrpSpPr>
          <p:cNvPr id="177160" name="Group 8"/>
          <p:cNvGrpSpPr>
            <a:grpSpLocks/>
          </p:cNvGrpSpPr>
          <p:nvPr/>
        </p:nvGrpSpPr>
        <p:grpSpPr bwMode="auto">
          <a:xfrm>
            <a:off x="204788" y="931863"/>
            <a:ext cx="2614612" cy="4643437"/>
            <a:chOff x="142" y="464"/>
            <a:chExt cx="1647" cy="3009"/>
          </a:xfrm>
        </p:grpSpPr>
        <p:sp>
          <p:nvSpPr>
            <p:cNvPr id="21511" name="Line 9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512" name="Text Box 10"/>
            <p:cNvSpPr txBox="1">
              <a:spLocks noChangeArrowheads="1"/>
            </p:cNvSpPr>
            <p:nvPr/>
          </p:nvSpPr>
          <p:spPr bwMode="auto">
            <a:xfrm>
              <a:off x="1259" y="464"/>
              <a:ext cx="464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21513" name="Line 11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514" name="Text Box 12"/>
            <p:cNvSpPr txBox="1">
              <a:spLocks noChangeArrowheads="1"/>
            </p:cNvSpPr>
            <p:nvPr/>
          </p:nvSpPr>
          <p:spPr bwMode="auto">
            <a:xfrm>
              <a:off x="1132" y="1213"/>
              <a:ext cx="657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21515" name="Line 13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516" name="Text Box 14"/>
            <p:cNvSpPr txBox="1">
              <a:spLocks noChangeArrowheads="1"/>
            </p:cNvSpPr>
            <p:nvPr/>
          </p:nvSpPr>
          <p:spPr bwMode="auto">
            <a:xfrm>
              <a:off x="1132" y="1794"/>
              <a:ext cx="60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21517" name="Line 15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518" name="Text Box 16"/>
            <p:cNvSpPr txBox="1">
              <a:spLocks noChangeArrowheads="1"/>
            </p:cNvSpPr>
            <p:nvPr/>
          </p:nvSpPr>
          <p:spPr bwMode="auto">
            <a:xfrm>
              <a:off x="1264" y="3276"/>
              <a:ext cx="500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  <p:sp>
        <p:nvSpPr>
          <p:cNvPr id="21510" name="Text Box 17"/>
          <p:cNvSpPr txBox="1">
            <a:spLocks noChangeArrowheads="1"/>
          </p:cNvSpPr>
          <p:nvPr/>
        </p:nvSpPr>
        <p:spPr bwMode="auto">
          <a:xfrm>
            <a:off x="230188" y="244475"/>
            <a:ext cx="2551112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Ostracods</a:t>
            </a:r>
          </a:p>
        </p:txBody>
      </p:sp>
    </p:spTree>
    <p:extLst>
      <p:ext uri="{BB962C8B-B14F-4D97-AF65-F5344CB8AC3E}">
        <p14:creationId xmlns:p14="http://schemas.microsoft.com/office/powerpoint/2010/main" val="26501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67681" y="2134394"/>
            <a:ext cx="653573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1262" name="Group 14"/>
          <p:cNvGrpSpPr>
            <a:grpSpLocks/>
          </p:cNvGrpSpPr>
          <p:nvPr/>
        </p:nvGrpSpPr>
        <p:grpSpPr bwMode="auto">
          <a:xfrm>
            <a:off x="803275" y="920750"/>
            <a:ext cx="1700213" cy="1866900"/>
            <a:chOff x="506" y="580"/>
            <a:chExt cx="1071" cy="1176"/>
          </a:xfrm>
        </p:grpSpPr>
        <p:sp>
          <p:nvSpPr>
            <p:cNvPr id="22544" name="Text Box 10"/>
            <p:cNvSpPr txBox="1">
              <a:spLocks noChangeArrowheads="1"/>
            </p:cNvSpPr>
            <p:nvPr/>
          </p:nvSpPr>
          <p:spPr bwMode="auto">
            <a:xfrm>
              <a:off x="914" y="580"/>
              <a:ext cx="518" cy="306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TOC</a:t>
              </a:r>
            </a:p>
          </p:txBody>
        </p:sp>
        <p:sp>
          <p:nvSpPr>
            <p:cNvPr id="22545" name="Line 11"/>
            <p:cNvSpPr>
              <a:spLocks noChangeShapeType="1"/>
            </p:cNvSpPr>
            <p:nvPr/>
          </p:nvSpPr>
          <p:spPr bwMode="auto">
            <a:xfrm flipH="1" flipV="1">
              <a:off x="506" y="627"/>
              <a:ext cx="403" cy="7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46" name="Text Box 12"/>
            <p:cNvSpPr txBox="1">
              <a:spLocks noChangeArrowheads="1"/>
            </p:cNvSpPr>
            <p:nvPr/>
          </p:nvSpPr>
          <p:spPr bwMode="auto">
            <a:xfrm>
              <a:off x="804" y="1488"/>
              <a:ext cx="773" cy="268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</a:rPr>
                <a:t>Ostracods</a:t>
              </a:r>
            </a:p>
          </p:txBody>
        </p:sp>
        <p:sp>
          <p:nvSpPr>
            <p:cNvPr id="22547" name="Line 13"/>
            <p:cNvSpPr>
              <a:spLocks noChangeShapeType="1"/>
            </p:cNvSpPr>
            <p:nvPr/>
          </p:nvSpPr>
          <p:spPr bwMode="auto">
            <a:xfrm flipH="1" flipV="1">
              <a:off x="589" y="1543"/>
              <a:ext cx="212" cy="8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22532" name="Object 15"/>
          <p:cNvGraphicFramePr>
            <a:graphicFrameLocks noChangeAspect="1"/>
          </p:cNvGraphicFramePr>
          <p:nvPr/>
        </p:nvGraphicFramePr>
        <p:xfrm>
          <a:off x="2816225" y="271463"/>
          <a:ext cx="6046788" cy="469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hart" r:id="rId4" imgW="5661554" imgH="4396686" progId="Excel.Chart.8">
                  <p:embed/>
                </p:oleObj>
              </mc:Choice>
              <mc:Fallback>
                <p:oleObj name="Chart" r:id="rId4" imgW="5661554" imgH="439668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271463"/>
                        <a:ext cx="6046788" cy="4697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64" name="Object 16"/>
          <p:cNvGraphicFramePr>
            <a:graphicFrameLocks noChangeAspect="1"/>
          </p:cNvGraphicFramePr>
          <p:nvPr/>
        </p:nvGraphicFramePr>
        <p:xfrm>
          <a:off x="2822575" y="280988"/>
          <a:ext cx="6022975" cy="467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hart" r:id="rId6" imgW="5661554" imgH="4396686" progId="Excel.Chart.8">
                  <p:embed/>
                </p:oleObj>
              </mc:Choice>
              <mc:Fallback>
                <p:oleObj name="Chart" r:id="rId6" imgW="5661554" imgH="439668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280988"/>
                        <a:ext cx="6022975" cy="4678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17"/>
          <p:cNvSpPr txBox="1">
            <a:spLocks noChangeArrowheads="1"/>
          </p:cNvSpPr>
          <p:nvPr/>
        </p:nvSpPr>
        <p:spPr bwMode="auto">
          <a:xfrm>
            <a:off x="2955925" y="5151438"/>
            <a:ext cx="5934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Ostracod abundance positively correlates with TOC % – the ostracods thrived in the low oxygen environment – but it was not a </a:t>
            </a:r>
            <a:r>
              <a:rPr lang="en-US" altLang="en-US" sz="2400" i="1"/>
              <a:t>no oxygen</a:t>
            </a:r>
            <a:r>
              <a:rPr lang="en-US" altLang="en-US" sz="2400"/>
              <a:t> environment for any extended period</a:t>
            </a:r>
          </a:p>
        </p:txBody>
      </p:sp>
      <p:grpSp>
        <p:nvGrpSpPr>
          <p:cNvPr id="181266" name="Group 18"/>
          <p:cNvGrpSpPr>
            <a:grpSpLocks/>
          </p:cNvGrpSpPr>
          <p:nvPr/>
        </p:nvGrpSpPr>
        <p:grpSpPr bwMode="auto">
          <a:xfrm>
            <a:off x="225425" y="736600"/>
            <a:ext cx="2614613" cy="4768850"/>
            <a:chOff x="142" y="464"/>
            <a:chExt cx="1647" cy="3004"/>
          </a:xfrm>
        </p:grpSpPr>
        <p:sp>
          <p:nvSpPr>
            <p:cNvPr id="22536" name="Line 19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37" name="Text Box 20"/>
            <p:cNvSpPr txBox="1">
              <a:spLocks noChangeArrowheads="1"/>
            </p:cNvSpPr>
            <p:nvPr/>
          </p:nvSpPr>
          <p:spPr bwMode="auto">
            <a:xfrm>
              <a:off x="1259" y="464"/>
              <a:ext cx="4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22538" name="Line 21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39" name="Text Box 22"/>
            <p:cNvSpPr txBox="1">
              <a:spLocks noChangeArrowheads="1"/>
            </p:cNvSpPr>
            <p:nvPr/>
          </p:nvSpPr>
          <p:spPr bwMode="auto">
            <a:xfrm>
              <a:off x="1132" y="1213"/>
              <a:ext cx="6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22540" name="Line 23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41" name="Text Box 24"/>
            <p:cNvSpPr txBox="1">
              <a:spLocks noChangeArrowheads="1"/>
            </p:cNvSpPr>
            <p:nvPr/>
          </p:nvSpPr>
          <p:spPr bwMode="auto">
            <a:xfrm>
              <a:off x="1132" y="1794"/>
              <a:ext cx="6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22542" name="Line 25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43" name="Text Box 26"/>
            <p:cNvSpPr txBox="1">
              <a:spLocks noChangeArrowheads="1"/>
            </p:cNvSpPr>
            <p:nvPr/>
          </p:nvSpPr>
          <p:spPr bwMode="auto">
            <a:xfrm>
              <a:off x="1264" y="3276"/>
              <a:ext cx="5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1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812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225425"/>
            <a:ext cx="5932487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55" name="Group 5"/>
          <p:cNvGrpSpPr>
            <a:grpSpLocks/>
          </p:cNvGrpSpPr>
          <p:nvPr/>
        </p:nvGrpSpPr>
        <p:grpSpPr bwMode="auto">
          <a:xfrm>
            <a:off x="7954963" y="4318000"/>
            <a:ext cx="966787" cy="333375"/>
            <a:chOff x="3498" y="2981"/>
            <a:chExt cx="688" cy="237"/>
          </a:xfrm>
        </p:grpSpPr>
        <p:sp>
          <p:nvSpPr>
            <p:cNvPr id="23567" name="Line 6"/>
            <p:cNvSpPr>
              <a:spLocks noChangeShapeType="1"/>
            </p:cNvSpPr>
            <p:nvPr/>
          </p:nvSpPr>
          <p:spPr bwMode="auto">
            <a:xfrm>
              <a:off x="3498" y="2987"/>
              <a:ext cx="6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3504" y="2981"/>
              <a:ext cx="0" cy="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4127" y="2981"/>
              <a:ext cx="0" cy="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70" name="Text Box 9"/>
            <p:cNvSpPr txBox="1">
              <a:spLocks noChangeArrowheads="1"/>
            </p:cNvSpPr>
            <p:nvPr/>
          </p:nvSpPr>
          <p:spPr bwMode="auto">
            <a:xfrm>
              <a:off x="3530" y="3001"/>
              <a:ext cx="65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0.125mm</a:t>
              </a:r>
            </a:p>
          </p:txBody>
        </p:sp>
      </p:grpSp>
      <p:pic>
        <p:nvPicPr>
          <p:cNvPr id="2355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01812" y="2071688"/>
            <a:ext cx="662305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9696" name="Group 16"/>
          <p:cNvGrpSpPr>
            <a:grpSpLocks/>
          </p:cNvGrpSpPr>
          <p:nvPr/>
        </p:nvGrpSpPr>
        <p:grpSpPr bwMode="auto">
          <a:xfrm>
            <a:off x="225425" y="863600"/>
            <a:ext cx="2593975" cy="4711700"/>
            <a:chOff x="142" y="464"/>
            <a:chExt cx="1655" cy="3006"/>
          </a:xfrm>
        </p:grpSpPr>
        <p:sp>
          <p:nvSpPr>
            <p:cNvPr id="23559" name="Line 17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60" name="Text Box 18"/>
            <p:cNvSpPr txBox="1">
              <a:spLocks noChangeArrowheads="1"/>
            </p:cNvSpPr>
            <p:nvPr/>
          </p:nvSpPr>
          <p:spPr bwMode="auto">
            <a:xfrm>
              <a:off x="1259" y="464"/>
              <a:ext cx="47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23561" name="Line 19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62" name="Text Box 20"/>
            <p:cNvSpPr txBox="1">
              <a:spLocks noChangeArrowheads="1"/>
            </p:cNvSpPr>
            <p:nvPr/>
          </p:nvSpPr>
          <p:spPr bwMode="auto">
            <a:xfrm>
              <a:off x="1132" y="1213"/>
              <a:ext cx="66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23563" name="Line 21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64" name="Text Box 22"/>
            <p:cNvSpPr txBox="1">
              <a:spLocks noChangeArrowheads="1"/>
            </p:cNvSpPr>
            <p:nvPr/>
          </p:nvSpPr>
          <p:spPr bwMode="auto">
            <a:xfrm>
              <a:off x="1132" y="1794"/>
              <a:ext cx="6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23565" name="Line 23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566" name="Text Box 24"/>
            <p:cNvSpPr txBox="1">
              <a:spLocks noChangeArrowheads="1"/>
            </p:cNvSpPr>
            <p:nvPr/>
          </p:nvSpPr>
          <p:spPr bwMode="auto">
            <a:xfrm>
              <a:off x="1264" y="3276"/>
              <a:ext cx="50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  <p:sp>
        <p:nvSpPr>
          <p:cNvPr id="23558" name="Text Box 25"/>
          <p:cNvSpPr txBox="1">
            <a:spLocks noChangeArrowheads="1"/>
          </p:cNvSpPr>
          <p:nvPr/>
        </p:nvSpPr>
        <p:spPr bwMode="auto">
          <a:xfrm>
            <a:off x="2994025" y="4724400"/>
            <a:ext cx="58293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Much of the organic-rich section is composed of argillaceous limestone that has a high component of silt-sized skeletal debris of indeterminate origin  - this is common in the Lower Utica, Point Pleasant and  Lexington </a:t>
            </a:r>
          </a:p>
        </p:txBody>
      </p:sp>
    </p:spTree>
    <p:extLst>
      <p:ext uri="{BB962C8B-B14F-4D97-AF65-F5344CB8AC3E}">
        <p14:creationId xmlns:p14="http://schemas.microsoft.com/office/powerpoint/2010/main" val="24845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487"/>
            <a:ext cx="7772400" cy="1143000"/>
          </a:xfrm>
        </p:spPr>
        <p:txBody>
          <a:bodyPr/>
          <a:lstStyle/>
          <a:p>
            <a:r>
              <a:rPr lang="en-US" dirty="0" smtClean="0"/>
              <a:t>5-Core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 smtClean="0"/>
              <a:t>Thanks to Devon Energy for allowing me to present this data</a:t>
            </a:r>
          </a:p>
          <a:p>
            <a:r>
              <a:rPr lang="en-US" dirty="0" smtClean="0"/>
              <a:t>Studied 5 long cores</a:t>
            </a:r>
            <a:endParaRPr lang="en-US" dirty="0"/>
          </a:p>
          <a:p>
            <a:r>
              <a:rPr lang="en-US" dirty="0" smtClean="0"/>
              <a:t>First described thin sections semi-quantitatively</a:t>
            </a:r>
          </a:p>
          <a:p>
            <a:r>
              <a:rPr lang="en-US" dirty="0" smtClean="0"/>
              <a:t>Used core photos plus thin sections plus visual inspection of core to describe cores in detail down to cm-scale</a:t>
            </a:r>
          </a:p>
          <a:p>
            <a:r>
              <a:rPr lang="en-US" dirty="0" smtClean="0"/>
              <a:t>High-resolution TOC and carbonate content analysis</a:t>
            </a:r>
          </a:p>
          <a:p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7626" y="1371600"/>
            <a:ext cx="8328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55575"/>
            <a:ext cx="3592513" cy="6392863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092575" y="250825"/>
            <a:ext cx="482282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chemeClr val="tx2"/>
                </a:solidFill>
              </a:rPr>
              <a:t>Harstine Trust Well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 smtClean="0"/>
              <a:t>Gamma </a:t>
            </a:r>
            <a:r>
              <a:rPr lang="en-US" altLang="en-US" sz="2400" dirty="0"/>
              <a:t>ray, NPHI and RHOB logs with RHOB shaded blue where it is &lt;2.65 g/cc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 High-resolution TOC log shaded red where &gt;1.5%</a:t>
            </a:r>
          </a:p>
          <a:p>
            <a:pPr>
              <a:spcBef>
                <a:spcPct val="50000"/>
              </a:spcBef>
            </a:pPr>
            <a:r>
              <a:rPr lang="en-US" altLang="en-US" sz="2400" dirty="0" smtClean="0"/>
              <a:t> Core </a:t>
            </a:r>
            <a:r>
              <a:rPr lang="en-US" altLang="en-US" sz="2400" dirty="0"/>
              <a:t>description done using Dunham classification of carbonate </a:t>
            </a:r>
            <a:r>
              <a:rPr lang="en-US" altLang="en-US" sz="2400" dirty="0" smtClean="0"/>
              <a:t>rocks</a:t>
            </a:r>
            <a:endParaRPr lang="en-US" alt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83206"/>
            <a:ext cx="2664171" cy="250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44617" y="4780722"/>
            <a:ext cx="152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373 feet </a:t>
            </a:r>
          </a:p>
          <a:p>
            <a:r>
              <a:rPr lang="en-US" dirty="0" smtClean="0"/>
              <a:t>Knox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0" y="289878"/>
            <a:ext cx="3190657" cy="632428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" y="189231"/>
            <a:ext cx="50346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Richman Farms Core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6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smtClean="0"/>
              <a:t>This well and all the others have carbonate content log in the same track with the gamma ray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smtClean="0"/>
              <a:t>GR tracks carbonate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smtClean="0"/>
              <a:t>Lower carbonate content in this well than in Harstine Trust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65" y="3866322"/>
            <a:ext cx="2990774" cy="281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357" y="4840357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355 ft</a:t>
            </a:r>
          </a:p>
          <a:p>
            <a:pPr algn="ctr"/>
            <a:r>
              <a:rPr lang="en-US" dirty="0" smtClean="0"/>
              <a:t>Medina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0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1" y="327255"/>
            <a:ext cx="3309074" cy="62496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5957" y="268357"/>
            <a:ext cx="49596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Eichelberger</a:t>
            </a:r>
            <a:r>
              <a:rPr lang="en-US" sz="3600" dirty="0" smtClean="0">
                <a:solidFill>
                  <a:srgbClr val="FFFF00"/>
                </a:solidFill>
              </a:rPr>
              <a:t> Core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Formations picked on displays slightly different (Devon terminology)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Literally hundreds of scour surfaces</a:t>
            </a:r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13" y="3690017"/>
            <a:ext cx="3071675" cy="288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54348" y="4502426"/>
            <a:ext cx="162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356 feet</a:t>
            </a:r>
          </a:p>
          <a:p>
            <a:r>
              <a:rPr lang="en-US" dirty="0" smtClean="0"/>
              <a:t>Ashland County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3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3589727" cy="6324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7442" y="347869"/>
            <a:ext cx="456206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Hershberger Core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Shorter core does not include organic-rich Utica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Thicker section of </a:t>
            </a:r>
            <a:r>
              <a:rPr lang="en-US" sz="2400" dirty="0" err="1" smtClean="0"/>
              <a:t>Curdsville</a:t>
            </a:r>
            <a:r>
              <a:rPr lang="en-US" sz="2400" dirty="0" smtClean="0"/>
              <a:t> – they were looking for HTD potential (there was none)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More carbonate-rich than wells to north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12" y="3836504"/>
            <a:ext cx="2989892" cy="281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8235" y="4860235"/>
            <a:ext cx="131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241 feet</a:t>
            </a:r>
          </a:p>
          <a:p>
            <a:r>
              <a:rPr lang="en-US" dirty="0" smtClean="0"/>
              <a:t>Guernsey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0973" y="250266"/>
            <a:ext cx="43767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/>
                </a:solidFill>
              </a:rPr>
              <a:t>Chumney</a:t>
            </a:r>
            <a:r>
              <a:rPr lang="en-US" sz="2800" dirty="0" smtClean="0">
                <a:solidFill>
                  <a:schemeClr val="tx2"/>
                </a:solidFill>
              </a:rPr>
              <a:t> Family Trust Core</a:t>
            </a:r>
          </a:p>
          <a:p>
            <a:pPr algn="ctr"/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This well is the deepest and farthest to the east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It has a different look and is more clay-rich than the other wells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 err="1" smtClean="0"/>
              <a:t>Logana</a:t>
            </a:r>
            <a:r>
              <a:rPr lang="en-US" sz="2400" dirty="0" smtClean="0"/>
              <a:t> and basal Lexington are more carb-rich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1" y="228600"/>
            <a:ext cx="3517682" cy="6400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4192" y="4722457"/>
            <a:ext cx="1739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185 ft</a:t>
            </a:r>
          </a:p>
          <a:p>
            <a:r>
              <a:rPr lang="en-US" dirty="0" smtClean="0"/>
              <a:t>Wayne County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148" y="3885821"/>
            <a:ext cx="2828511" cy="266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1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73" y="327255"/>
            <a:ext cx="3309074" cy="62496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1021" y="810704"/>
            <a:ext cx="36670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fact there may be several  disconformities within the section marked by sharp surfaces on the GR and in some cases by increases in TOC just above the surface</a:t>
            </a:r>
          </a:p>
          <a:p>
            <a:endParaRPr lang="en-US" sz="2400" dirty="0"/>
          </a:p>
          <a:p>
            <a:r>
              <a:rPr lang="en-US" sz="2400" dirty="0" smtClean="0"/>
              <a:t>The one at the top of the Lower Utica is the only one with obvious relief</a:t>
            </a:r>
          </a:p>
          <a:p>
            <a:r>
              <a:rPr lang="en-US" sz="2400" dirty="0" smtClean="0"/>
              <a:t>Top Lexington, Top Point Pleasant, Top Lower Utica and two within the Middle Utica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05633" y="1564850"/>
            <a:ext cx="1960775" cy="2705492"/>
            <a:chOff x="5005633" y="1564850"/>
            <a:chExt cx="1960775" cy="270549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005633" y="2234153"/>
              <a:ext cx="1960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005633" y="1564850"/>
              <a:ext cx="1960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005633" y="2837468"/>
              <a:ext cx="1960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005633" y="3695307"/>
              <a:ext cx="1960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005633" y="4270342"/>
              <a:ext cx="19607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69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" y="298173"/>
            <a:ext cx="8328991" cy="579612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9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Utica/</a:t>
            </a:r>
            <a:r>
              <a:rPr lang="en-US" dirty="0" err="1" smtClean="0"/>
              <a:t>Kope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uppermost part of three of the cores consists of interbedded black and gray shale</a:t>
            </a:r>
          </a:p>
          <a:p>
            <a:r>
              <a:rPr lang="en-US" dirty="0" smtClean="0"/>
              <a:t>There is a sharp boundary at the base of each gray interval and a gradational, burrowed contact at the top of the gray and bottom of the black </a:t>
            </a:r>
            <a:r>
              <a:rPr lang="en-US" dirty="0" err="1" smtClean="0"/>
              <a:t>intevals</a:t>
            </a:r>
            <a:endParaRPr lang="en-US" dirty="0" smtClean="0"/>
          </a:p>
          <a:p>
            <a:r>
              <a:rPr lang="en-US" dirty="0" smtClean="0"/>
              <a:t>This correlates with what is called Utica or Upper Indian Castle in western New York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56591" y="1759226"/>
            <a:ext cx="77326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9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" y="298173"/>
            <a:ext cx="8328991" cy="579612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4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748" y="359596"/>
            <a:ext cx="4512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Chumney</a:t>
            </a:r>
            <a:r>
              <a:rPr lang="en-US" sz="2800" dirty="0" smtClean="0">
                <a:solidFill>
                  <a:srgbClr val="FFFF00"/>
                </a:solidFill>
              </a:rPr>
              <a:t> Family Trust Well</a:t>
            </a:r>
            <a:endParaRPr lang="en-US" sz="2800" dirty="0">
              <a:solidFill>
                <a:srgbClr val="FFFF00"/>
              </a:solidFill>
            </a:endParaRPr>
          </a:p>
          <a:p>
            <a:pPr algn="ctr"/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This well was farther to east and more deeply buried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More continuous organic-rich section in Point Pleasant,  does not look as good in </a:t>
            </a:r>
            <a:r>
              <a:rPr lang="en-US" sz="2400" dirty="0" err="1" smtClean="0"/>
              <a:t>Logana</a:t>
            </a:r>
            <a:r>
              <a:rPr lang="en-US" sz="2400" dirty="0" smtClean="0"/>
              <a:t> and Lexington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31" y="4015408"/>
            <a:ext cx="2767964" cy="260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071" y="250065"/>
            <a:ext cx="3472482" cy="64307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1" y="220305"/>
            <a:ext cx="3178288" cy="629976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Users\Taury\Desktop\Richman Farms cropped\3882-3892-w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012635" cy="63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Taury\Desktop\Richman Farms cropped\3882-3892-u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012635" cy="63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291445" y="50915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6.7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5518" y="50915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200" y="3366655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4273" y="336665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4209" y="85205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6.1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8282" y="85205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0.2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04209" y="234834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78282" y="234834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1.9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1764" y="596438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15837" y="596438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05670" y="1221406"/>
            <a:ext cx="3230217" cy="129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4" t="17481" r="29499" b="8592"/>
          <a:stretch/>
        </p:blipFill>
        <p:spPr bwMode="auto">
          <a:xfrm>
            <a:off x="381000" y="1218979"/>
            <a:ext cx="5384800" cy="50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3722" y="1820231"/>
            <a:ext cx="29916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Richman Farms </a:t>
            </a:r>
            <a:r>
              <a:rPr lang="en-US" dirty="0"/>
              <a:t>C</a:t>
            </a:r>
            <a:r>
              <a:rPr lang="en-US" dirty="0" smtClean="0"/>
              <a:t>ore – 355 ft (Medina County)</a:t>
            </a:r>
          </a:p>
          <a:p>
            <a:endParaRPr lang="en-US" dirty="0"/>
          </a:p>
          <a:p>
            <a:r>
              <a:rPr lang="en-US" dirty="0" err="1" smtClean="0"/>
              <a:t>Eichelberger</a:t>
            </a:r>
            <a:r>
              <a:rPr lang="en-US" dirty="0" smtClean="0"/>
              <a:t> Core – 356 ft</a:t>
            </a:r>
          </a:p>
          <a:p>
            <a:r>
              <a:rPr lang="en-US" dirty="0" smtClean="0"/>
              <a:t>(Ashland County)</a:t>
            </a:r>
          </a:p>
          <a:p>
            <a:endParaRPr lang="en-US" dirty="0" smtClean="0"/>
          </a:p>
          <a:p>
            <a:r>
              <a:rPr lang="en-US" dirty="0" smtClean="0"/>
              <a:t>Hershberger Core – 241 ft</a:t>
            </a:r>
          </a:p>
          <a:p>
            <a:r>
              <a:rPr lang="en-US" dirty="0" smtClean="0"/>
              <a:t>(Guernsey County)</a:t>
            </a:r>
          </a:p>
          <a:p>
            <a:endParaRPr lang="en-US" dirty="0"/>
          </a:p>
          <a:p>
            <a:r>
              <a:rPr lang="en-US" dirty="0" smtClean="0"/>
              <a:t>Harstine Trust Core – 373 ft</a:t>
            </a:r>
          </a:p>
          <a:p>
            <a:r>
              <a:rPr lang="en-US" dirty="0" smtClean="0"/>
              <a:t>(Knox County)</a:t>
            </a:r>
          </a:p>
          <a:p>
            <a:endParaRPr lang="en-US" dirty="0" smtClean="0"/>
          </a:p>
          <a:p>
            <a:r>
              <a:rPr lang="en-US" dirty="0" err="1" smtClean="0"/>
              <a:t>Chumney</a:t>
            </a:r>
            <a:r>
              <a:rPr lang="en-US" dirty="0" smtClean="0"/>
              <a:t> Trust Core – 185 ft</a:t>
            </a:r>
          </a:p>
          <a:p>
            <a:r>
              <a:rPr lang="en-US" dirty="0" smtClean="0"/>
              <a:t>(Wayne County)</a:t>
            </a: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317240" y="2646459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2514379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16680" y="3002059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15640" y="3631979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2120" y="4089179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27200" y="2483899"/>
            <a:ext cx="14798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Eichelberger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4320" y="3560859"/>
            <a:ext cx="162102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Harstine Trust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5471" y="2944632"/>
            <a:ext cx="1467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Hershberger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5354" y="4413195"/>
            <a:ext cx="24930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Chumney</a:t>
            </a:r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Trust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8786" y="2148619"/>
            <a:ext cx="181331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Richman Farms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4113" y="387625"/>
            <a:ext cx="3970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Five Continuous Cores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7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90940"/>
            <a:ext cx="7772400" cy="1143000"/>
          </a:xfrm>
        </p:spPr>
        <p:txBody>
          <a:bodyPr/>
          <a:lstStyle/>
          <a:p>
            <a:r>
              <a:rPr lang="en-US" dirty="0" smtClean="0"/>
              <a:t>Middle Utica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722783"/>
            <a:ext cx="7772400" cy="4114800"/>
          </a:xfrm>
        </p:spPr>
        <p:txBody>
          <a:bodyPr/>
          <a:lstStyle/>
          <a:p>
            <a:r>
              <a:rPr lang="en-US" dirty="0" smtClean="0"/>
              <a:t>The “Middle” Utica is a laminated organic- and clay-rich shale</a:t>
            </a:r>
          </a:p>
          <a:p>
            <a:r>
              <a:rPr lang="en-US" dirty="0" smtClean="0"/>
              <a:t>This interval is what the Ohio Survey calls Utica</a:t>
            </a:r>
          </a:p>
          <a:p>
            <a:r>
              <a:rPr lang="en-US" dirty="0" smtClean="0"/>
              <a:t>TOC up to 4% in places </a:t>
            </a:r>
          </a:p>
          <a:p>
            <a:r>
              <a:rPr lang="en-US" dirty="0" smtClean="0"/>
              <a:t>Carbonate content is typically around 25%</a:t>
            </a:r>
          </a:p>
          <a:p>
            <a:r>
              <a:rPr lang="en-US" dirty="0" smtClean="0"/>
              <a:t>Some thin limestone beds at base in southern cored wells but not many visible fossils other than that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7626" y="1451112"/>
            <a:ext cx="8328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5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" y="298173"/>
            <a:ext cx="8328991" cy="579612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1" y="220305"/>
            <a:ext cx="3178288" cy="629976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Taury\Desktop\Richman Farms cropped\3922-3932-w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03325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91445" y="5091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5518" y="50915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33666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4273" y="336665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73441" y="4007875"/>
            <a:ext cx="561862" cy="371820"/>
            <a:chOff x="7667739" y="1446627"/>
            <a:chExt cx="561862" cy="371820"/>
          </a:xfrm>
        </p:grpSpPr>
        <p:sp>
          <p:nvSpPr>
            <p:cNvPr id="11" name="Rectangle 10"/>
            <p:cNvSpPr/>
            <p:nvPr/>
          </p:nvSpPr>
          <p:spPr>
            <a:xfrm>
              <a:off x="7667739" y="1446627"/>
              <a:ext cx="561862" cy="3718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18251" y="1449028"/>
              <a:ext cx="466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TS</a:t>
              </a:r>
              <a:endParaRPr lang="en-US" b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05670" y="1754806"/>
            <a:ext cx="3230217" cy="129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ry\Desktop\Richman Farms cropped\3922-3932-w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6" t="41721" r="56096" b="19967"/>
          <a:stretch/>
        </p:blipFill>
        <p:spPr bwMode="auto">
          <a:xfrm>
            <a:off x="7111409" y="188913"/>
            <a:ext cx="1829392" cy="507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Taury\Desktop\Richman Farms Thin Sections\RF 3925.25-1.5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88913"/>
            <a:ext cx="6797675" cy="50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672621" y="2675005"/>
            <a:ext cx="749147" cy="495759"/>
            <a:chOff x="7667738" y="1322688"/>
            <a:chExt cx="749147" cy="495759"/>
          </a:xfrm>
        </p:grpSpPr>
        <p:sp>
          <p:nvSpPr>
            <p:cNvPr id="5" name="Rectangle 4"/>
            <p:cNvSpPr/>
            <p:nvPr/>
          </p:nvSpPr>
          <p:spPr>
            <a:xfrm>
              <a:off x="7667738" y="1322688"/>
              <a:ext cx="749147" cy="4957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9940" y="1377772"/>
              <a:ext cx="466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TS</a:t>
              </a:r>
              <a:endParaRPr lang="en-US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460672" y="113261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0609" y="113261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58887" y="4884738"/>
            <a:ext cx="1091164" cy="369887"/>
            <a:chOff x="5658887" y="4884738"/>
            <a:chExt cx="1091164" cy="369887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665305" y="4913313"/>
              <a:ext cx="108474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58887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6737350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809491" y="4884738"/>
              <a:ext cx="7620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Arial" charset="0"/>
                </a:rPr>
                <a:t>1 mm</a:t>
              </a:r>
              <a:endParaRPr lang="en-US" sz="1800" dirty="0"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0501" y="5429024"/>
            <a:ext cx="4719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3925.25-Laminated organic-rich shale with some dolomite and first trilobite – carbonate percentage (20%) is higher than what one can see visually (4%)</a:t>
            </a:r>
            <a:endParaRPr lang="en-US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39" y="5454873"/>
            <a:ext cx="2004115" cy="120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5446335"/>
            <a:ext cx="1907899" cy="121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2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aury\Desktop\Eichelberger\Eichelberger core photos\Eichelberger core photos ropped\3543-3553-w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43693"/>
            <a:ext cx="5010150" cy="62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1410" y="19136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492" y="191364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2.1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807" y="494171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97171" y="494171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0.8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055" y="19136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54137" y="1913642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0.8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4726" y="6410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44808" y="641023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1.6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73" y="327255"/>
            <a:ext cx="3309074" cy="62496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75449" y="2837811"/>
            <a:ext cx="3402992" cy="1307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aury\Desktop\Eichelberger\Eichelberger core photos\Eichelberger core photos ropped\3543-3553-w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7" t="43453" r="38901" b="11509"/>
          <a:stretch/>
        </p:blipFill>
        <p:spPr bwMode="auto">
          <a:xfrm>
            <a:off x="414782" y="302133"/>
            <a:ext cx="1910690" cy="62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73" y="327255"/>
            <a:ext cx="3309074" cy="62496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490194" y="2903456"/>
            <a:ext cx="1800519" cy="1951348"/>
          </a:xfrm>
          <a:custGeom>
            <a:avLst/>
            <a:gdLst>
              <a:gd name="connsiteX0" fmla="*/ 0 w 1800519"/>
              <a:gd name="connsiteY0" fmla="*/ 1951348 h 1951348"/>
              <a:gd name="connsiteX1" fmla="*/ 386499 w 1800519"/>
              <a:gd name="connsiteY1" fmla="*/ 1800519 h 1951348"/>
              <a:gd name="connsiteX2" fmla="*/ 791851 w 1800519"/>
              <a:gd name="connsiteY2" fmla="*/ 1555422 h 1951348"/>
              <a:gd name="connsiteX3" fmla="*/ 1112363 w 1800519"/>
              <a:gd name="connsiteY3" fmla="*/ 838985 h 1951348"/>
              <a:gd name="connsiteX4" fmla="*/ 1310326 w 1800519"/>
              <a:gd name="connsiteY4" fmla="*/ 254523 h 1951348"/>
              <a:gd name="connsiteX5" fmla="*/ 1800519 w 1800519"/>
              <a:gd name="connsiteY5" fmla="*/ 0 h 1951348"/>
              <a:gd name="connsiteX0" fmla="*/ 0 w 1800519"/>
              <a:gd name="connsiteY0" fmla="*/ 1951348 h 1951348"/>
              <a:gd name="connsiteX1" fmla="*/ 386499 w 1800519"/>
              <a:gd name="connsiteY1" fmla="*/ 1800519 h 1951348"/>
              <a:gd name="connsiteX2" fmla="*/ 791851 w 1800519"/>
              <a:gd name="connsiteY2" fmla="*/ 1555422 h 1951348"/>
              <a:gd name="connsiteX3" fmla="*/ 1112363 w 1800519"/>
              <a:gd name="connsiteY3" fmla="*/ 838985 h 1951348"/>
              <a:gd name="connsiteX4" fmla="*/ 1348033 w 1800519"/>
              <a:gd name="connsiteY4" fmla="*/ 311083 h 1951348"/>
              <a:gd name="connsiteX5" fmla="*/ 1800519 w 1800519"/>
              <a:gd name="connsiteY5" fmla="*/ 0 h 1951348"/>
              <a:gd name="connsiteX0" fmla="*/ 0 w 1800519"/>
              <a:gd name="connsiteY0" fmla="*/ 1951348 h 1951348"/>
              <a:gd name="connsiteX1" fmla="*/ 386499 w 1800519"/>
              <a:gd name="connsiteY1" fmla="*/ 1800519 h 1951348"/>
              <a:gd name="connsiteX2" fmla="*/ 772997 w 1800519"/>
              <a:gd name="connsiteY2" fmla="*/ 1527142 h 1951348"/>
              <a:gd name="connsiteX3" fmla="*/ 1112363 w 1800519"/>
              <a:gd name="connsiteY3" fmla="*/ 838985 h 1951348"/>
              <a:gd name="connsiteX4" fmla="*/ 1348033 w 1800519"/>
              <a:gd name="connsiteY4" fmla="*/ 311083 h 1951348"/>
              <a:gd name="connsiteX5" fmla="*/ 1800519 w 1800519"/>
              <a:gd name="connsiteY5" fmla="*/ 0 h 195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0519" h="1951348">
                <a:moveTo>
                  <a:pt x="0" y="1951348"/>
                </a:moveTo>
                <a:cubicBezTo>
                  <a:pt x="127262" y="1908927"/>
                  <a:pt x="257666" y="1871220"/>
                  <a:pt x="386499" y="1800519"/>
                </a:cubicBezTo>
                <a:cubicBezTo>
                  <a:pt x="515332" y="1729818"/>
                  <a:pt x="652020" y="1687398"/>
                  <a:pt x="772997" y="1527142"/>
                </a:cubicBezTo>
                <a:cubicBezTo>
                  <a:pt x="893974" y="1366886"/>
                  <a:pt x="1016524" y="1041662"/>
                  <a:pt x="1112363" y="838985"/>
                </a:cubicBezTo>
                <a:cubicBezTo>
                  <a:pt x="1208202" y="636309"/>
                  <a:pt x="1233340" y="450914"/>
                  <a:pt x="1348033" y="311083"/>
                </a:cubicBezTo>
                <a:cubicBezTo>
                  <a:pt x="1462726" y="171252"/>
                  <a:pt x="1612769" y="57346"/>
                  <a:pt x="1800519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45237" y="2696066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Disconformity?</a:t>
            </a:r>
            <a:endParaRPr lang="en-US" sz="2400" dirty="0"/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 flipV="1">
            <a:off x="4659918" y="2846895"/>
            <a:ext cx="1090433" cy="80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24346" y="3582186"/>
            <a:ext cx="2017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surface also occurs in the Harstine Trust well at the top of the Lower Utica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39505" y="395926"/>
            <a:ext cx="2422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Top of Lower Utica is an erosion surface that could be a disconformity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86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1182"/>
            <a:ext cx="7772400" cy="1143000"/>
          </a:xfrm>
        </p:spPr>
        <p:txBody>
          <a:bodyPr/>
          <a:lstStyle/>
          <a:p>
            <a:r>
              <a:rPr lang="en-US" dirty="0" smtClean="0"/>
              <a:t>Lower Utica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12235"/>
            <a:ext cx="7772400" cy="4114800"/>
          </a:xfrm>
        </p:spPr>
        <p:txBody>
          <a:bodyPr/>
          <a:lstStyle/>
          <a:p>
            <a:r>
              <a:rPr lang="en-US" dirty="0" smtClean="0"/>
              <a:t>This interval is mostly organic-poor and has common thin beds of limestone </a:t>
            </a:r>
          </a:p>
          <a:p>
            <a:r>
              <a:rPr lang="en-US" i="1" dirty="0" err="1" smtClean="0"/>
              <a:t>Prasapora</a:t>
            </a:r>
            <a:r>
              <a:rPr lang="en-US" dirty="0" smtClean="0"/>
              <a:t> bryozoans very common, especially to south</a:t>
            </a:r>
          </a:p>
          <a:p>
            <a:r>
              <a:rPr lang="en-US" dirty="0" smtClean="0"/>
              <a:t>Sometimes called Point Pleasant because of limestone content, but Point Pleasant here picked at top of organic-rich interval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7626" y="1371600"/>
            <a:ext cx="8328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" y="298173"/>
            <a:ext cx="8328991" cy="579612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1" y="220305"/>
            <a:ext cx="3178288" cy="629976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Users\Taury\Desktop\Richman Farms cropped\4033-4043-w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6942"/>
            <a:ext cx="5034557" cy="640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2069" y="467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42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6934" y="46759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0.6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334587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3073" y="334587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1.0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4672" y="496107"/>
            <a:ext cx="463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TS</a:t>
            </a:r>
            <a:endParaRPr lang="en-US" sz="1400" b="1" dirty="0"/>
          </a:p>
        </p:txBody>
      </p:sp>
      <p:sp>
        <p:nvSpPr>
          <p:cNvPr id="14" name="Rectangle 13"/>
          <p:cNvSpPr/>
          <p:nvPr/>
        </p:nvSpPr>
        <p:spPr>
          <a:xfrm>
            <a:off x="5605670" y="3204684"/>
            <a:ext cx="3230217" cy="129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aury\Desktop\Richman Farms Thin Sections\RF 4035-1.5x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8913"/>
            <a:ext cx="6797675" cy="50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aury\Desktop\Richman Farms cropped\4033-4043-w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t="3597" r="56107" b="58518"/>
          <a:stretch/>
        </p:blipFill>
        <p:spPr bwMode="auto">
          <a:xfrm>
            <a:off x="7112000" y="188914"/>
            <a:ext cx="1828799" cy="508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12000" y="33438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6073" y="33438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08525" y="344777"/>
            <a:ext cx="749147" cy="495759"/>
            <a:chOff x="7667738" y="1322688"/>
            <a:chExt cx="749147" cy="495759"/>
          </a:xfrm>
        </p:grpSpPr>
        <p:sp>
          <p:nvSpPr>
            <p:cNvPr id="7" name="Rectangle 6"/>
            <p:cNvSpPr/>
            <p:nvPr/>
          </p:nvSpPr>
          <p:spPr>
            <a:xfrm>
              <a:off x="7667738" y="1322688"/>
              <a:ext cx="749147" cy="4957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9940" y="1377772"/>
              <a:ext cx="466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TS</a:t>
              </a:r>
              <a:endParaRPr lang="en-US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501" y="5533836"/>
            <a:ext cx="4520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4035-Bryozoan in laminated organic-poor calcareous shale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658887" y="4884738"/>
            <a:ext cx="1091164" cy="369887"/>
            <a:chOff x="5658887" y="4884738"/>
            <a:chExt cx="1091164" cy="369887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665305" y="4913313"/>
              <a:ext cx="108474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58887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6737350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809491" y="4884738"/>
              <a:ext cx="7620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Arial" charset="0"/>
                </a:rPr>
                <a:t>1 mm</a:t>
              </a:r>
              <a:endParaRPr lang="en-US" sz="1800" dirty="0">
                <a:latin typeface="Arial" charset="0"/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99" y="5457749"/>
            <a:ext cx="2022475" cy="12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6" y="5463767"/>
            <a:ext cx="1897960" cy="120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4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4" t="17481" r="29499" b="8592"/>
          <a:stretch/>
        </p:blipFill>
        <p:spPr bwMode="auto">
          <a:xfrm>
            <a:off x="381000" y="980440"/>
            <a:ext cx="5384800" cy="50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10470" y="612844"/>
            <a:ext cx="2895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cores were located in the oil window and  did not flow</a:t>
            </a:r>
          </a:p>
          <a:p>
            <a:endParaRPr lang="en-US" dirty="0" smtClean="0"/>
          </a:p>
          <a:p>
            <a:r>
              <a:rPr lang="en-US" dirty="0" err="1" smtClean="0"/>
              <a:t>Chumney</a:t>
            </a:r>
            <a:r>
              <a:rPr lang="en-US" dirty="0" smtClean="0"/>
              <a:t> Family Trust well was buried deeper and may be in more productive area</a:t>
            </a:r>
          </a:p>
          <a:p>
            <a:endParaRPr lang="en-US" dirty="0"/>
          </a:p>
          <a:p>
            <a:r>
              <a:rPr lang="en-US" dirty="0" smtClean="0"/>
              <a:t>All have good TOC, but Harstine Trust is lower than the others</a:t>
            </a:r>
          </a:p>
          <a:p>
            <a:endParaRPr lang="en-US" dirty="0"/>
          </a:p>
          <a:p>
            <a:r>
              <a:rPr lang="en-US" dirty="0" smtClean="0"/>
              <a:t>Harstine Trust has significantly more limestone than wells to north</a:t>
            </a:r>
          </a:p>
          <a:p>
            <a:endParaRPr lang="en-US" dirty="0" smtClean="0"/>
          </a:p>
          <a:p>
            <a:r>
              <a:rPr lang="en-US" dirty="0" err="1" smtClean="0"/>
              <a:t>Chumney</a:t>
            </a:r>
            <a:r>
              <a:rPr lang="en-US" dirty="0" smtClean="0"/>
              <a:t> Family Trust more organic-rich than Harstine Trust even though it is further south</a:t>
            </a:r>
          </a:p>
        </p:txBody>
      </p:sp>
      <p:sp>
        <p:nvSpPr>
          <p:cNvPr id="5" name="Oval 4"/>
          <p:cNvSpPr/>
          <p:nvPr/>
        </p:nvSpPr>
        <p:spPr>
          <a:xfrm>
            <a:off x="3317240" y="240792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227584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16680" y="276352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15640" y="339344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2120" y="385064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27200" y="2245360"/>
            <a:ext cx="14798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Eichelberger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4320" y="3322320"/>
            <a:ext cx="162102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Harstine Trust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5655" y="2696155"/>
            <a:ext cx="1467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Hershberger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5903" y="4174656"/>
            <a:ext cx="24930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Chumney</a:t>
            </a:r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Trust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8786" y="1910080"/>
            <a:ext cx="181331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Richman Farms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Taury\Desktop\Desktop April 2012\Devon Energy - Harstine Trust 2-3597 (Slabs)\Core 4 Box 5  Depths 3721-3731 (Wet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r="3043" b="6390"/>
          <a:stretch>
            <a:fillRect/>
          </a:stretch>
        </p:blipFill>
        <p:spPr bwMode="auto">
          <a:xfrm>
            <a:off x="165100" y="306388"/>
            <a:ext cx="5005388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155" name="Group 75"/>
          <p:cNvGrpSpPr>
            <a:grpSpLocks/>
          </p:cNvGrpSpPr>
          <p:nvPr/>
        </p:nvGrpSpPr>
        <p:grpSpPr bwMode="auto">
          <a:xfrm>
            <a:off x="858838" y="566738"/>
            <a:ext cx="4244975" cy="4359275"/>
            <a:chOff x="541" y="357"/>
            <a:chExt cx="2674" cy="2746"/>
          </a:xfrm>
        </p:grpSpPr>
        <p:sp>
          <p:nvSpPr>
            <p:cNvPr id="66566" name="Text Box 66"/>
            <p:cNvSpPr txBox="1">
              <a:spLocks noChangeArrowheads="1"/>
            </p:cNvSpPr>
            <p:nvPr/>
          </p:nvSpPr>
          <p:spPr bwMode="auto">
            <a:xfrm>
              <a:off x="541" y="2182"/>
              <a:ext cx="322" cy="23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2"/>
                  </a:solidFill>
                  <a:latin typeface="Arial" charset="0"/>
                </a:rPr>
                <a:t>0.7</a:t>
              </a:r>
            </a:p>
          </p:txBody>
        </p:sp>
        <p:sp>
          <p:nvSpPr>
            <p:cNvPr id="66567" name="Text Box 67"/>
            <p:cNvSpPr txBox="1">
              <a:spLocks noChangeArrowheads="1"/>
            </p:cNvSpPr>
            <p:nvPr/>
          </p:nvSpPr>
          <p:spPr bwMode="auto">
            <a:xfrm>
              <a:off x="1655" y="2831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2"/>
                  </a:solidFill>
                  <a:latin typeface="Arial" charset="0"/>
                </a:rPr>
                <a:t>0.9</a:t>
              </a:r>
            </a:p>
          </p:txBody>
        </p:sp>
        <p:sp>
          <p:nvSpPr>
            <p:cNvPr id="66568" name="Text Box 68"/>
            <p:cNvSpPr txBox="1">
              <a:spLocks noChangeArrowheads="1"/>
            </p:cNvSpPr>
            <p:nvPr/>
          </p:nvSpPr>
          <p:spPr bwMode="auto">
            <a:xfrm>
              <a:off x="1634" y="357"/>
              <a:ext cx="322" cy="23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2"/>
                  </a:solidFill>
                  <a:latin typeface="Arial" charset="0"/>
                </a:rPr>
                <a:t>0.9</a:t>
              </a:r>
            </a:p>
          </p:txBody>
        </p:sp>
        <p:sp>
          <p:nvSpPr>
            <p:cNvPr id="66569" name="Text Box 69"/>
            <p:cNvSpPr txBox="1">
              <a:spLocks noChangeArrowheads="1"/>
            </p:cNvSpPr>
            <p:nvPr/>
          </p:nvSpPr>
          <p:spPr bwMode="auto">
            <a:xfrm>
              <a:off x="2759" y="357"/>
              <a:ext cx="322" cy="23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2"/>
                  </a:solidFill>
                  <a:latin typeface="Arial" charset="0"/>
                </a:rPr>
                <a:t>0.7</a:t>
              </a:r>
            </a:p>
          </p:txBody>
        </p:sp>
        <p:sp>
          <p:nvSpPr>
            <p:cNvPr id="66570" name="Freeform 70"/>
            <p:cNvSpPr>
              <a:spLocks/>
            </p:cNvSpPr>
            <p:nvPr/>
          </p:nvSpPr>
          <p:spPr bwMode="auto">
            <a:xfrm>
              <a:off x="2677" y="798"/>
              <a:ext cx="538" cy="32"/>
            </a:xfrm>
            <a:custGeom>
              <a:avLst/>
              <a:gdLst>
                <a:gd name="T0" fmla="*/ 0 w 538"/>
                <a:gd name="T1" fmla="*/ 32 h 32"/>
                <a:gd name="T2" fmla="*/ 269 w 538"/>
                <a:gd name="T3" fmla="*/ 27 h 32"/>
                <a:gd name="T4" fmla="*/ 496 w 538"/>
                <a:gd name="T5" fmla="*/ 16 h 32"/>
                <a:gd name="T6" fmla="*/ 523 w 538"/>
                <a:gd name="T7" fmla="*/ 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8" h="32">
                  <a:moveTo>
                    <a:pt x="0" y="32"/>
                  </a:moveTo>
                  <a:cubicBezTo>
                    <a:pt x="93" y="31"/>
                    <a:pt x="186" y="30"/>
                    <a:pt x="269" y="27"/>
                  </a:cubicBezTo>
                  <a:cubicBezTo>
                    <a:pt x="352" y="24"/>
                    <a:pt x="454" y="20"/>
                    <a:pt x="496" y="16"/>
                  </a:cubicBezTo>
                  <a:cubicBezTo>
                    <a:pt x="538" y="12"/>
                    <a:pt x="530" y="6"/>
                    <a:pt x="52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1" name="Oval 71"/>
            <p:cNvSpPr>
              <a:spLocks noChangeArrowheads="1"/>
            </p:cNvSpPr>
            <p:nvPr/>
          </p:nvSpPr>
          <p:spPr bwMode="auto">
            <a:xfrm>
              <a:off x="1652" y="2754"/>
              <a:ext cx="349" cy="349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66572" name="Text Box 72"/>
            <p:cNvSpPr txBox="1">
              <a:spLocks noChangeArrowheads="1"/>
            </p:cNvSpPr>
            <p:nvPr/>
          </p:nvSpPr>
          <p:spPr bwMode="auto">
            <a:xfrm>
              <a:off x="2801" y="2641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2"/>
                  </a:solidFill>
                  <a:latin typeface="Arial" charset="0"/>
                </a:rPr>
                <a:t>0.6</a:t>
              </a:r>
            </a:p>
          </p:txBody>
        </p:sp>
        <p:sp>
          <p:nvSpPr>
            <p:cNvPr id="66573" name="Oval 73"/>
            <p:cNvSpPr>
              <a:spLocks noChangeArrowheads="1"/>
            </p:cNvSpPr>
            <p:nvPr/>
          </p:nvSpPr>
          <p:spPr bwMode="auto">
            <a:xfrm>
              <a:off x="2778" y="2584"/>
              <a:ext cx="349" cy="349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  <p:pic>
        <p:nvPicPr>
          <p:cNvPr id="66564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484188"/>
            <a:ext cx="3352800" cy="5965825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Rectangle 77"/>
          <p:cNvSpPr>
            <a:spLocks noChangeArrowheads="1"/>
          </p:cNvSpPr>
          <p:nvPr/>
        </p:nvSpPr>
        <p:spPr bwMode="auto">
          <a:xfrm>
            <a:off x="5408613" y="3705225"/>
            <a:ext cx="3382962" cy="157163"/>
          </a:xfrm>
          <a:prstGeom prst="rect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2838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65113"/>
            <a:ext cx="6677025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33363" y="5400675"/>
            <a:ext cx="48625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3730.37 Skeletal packstone and organic-poor shale - packstone consists of echinoderms, brachiopods and trilobites 2.5x 0.6% TOC</a:t>
            </a:r>
          </a:p>
        </p:txBody>
      </p:sp>
      <p:pic>
        <p:nvPicPr>
          <p:cNvPr id="68612" name="Picture 4" descr="Company_X_Bluegill_1_810732_SlabImage_3721ft_w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5" t="49278" b="12854"/>
          <a:stretch>
            <a:fillRect/>
          </a:stretch>
        </p:blipFill>
        <p:spPr bwMode="auto">
          <a:xfrm>
            <a:off x="7035800" y="265113"/>
            <a:ext cx="18669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7696200" y="2459038"/>
            <a:ext cx="649288" cy="6492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731125" y="2551113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0.6</a:t>
            </a:r>
          </a:p>
        </p:txBody>
      </p:sp>
      <p:graphicFrame>
        <p:nvGraphicFramePr>
          <p:cNvPr id="68615" name="Object 7"/>
          <p:cNvGraphicFramePr>
            <a:graphicFrameLocks noChangeAspect="1"/>
          </p:cNvGraphicFramePr>
          <p:nvPr/>
        </p:nvGraphicFramePr>
        <p:xfrm>
          <a:off x="6959600" y="5327650"/>
          <a:ext cx="2146300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Chart" r:id="rId5" imgW="3781410" imgH="2543173" progId="Excel.Chart.8">
                  <p:embed/>
                </p:oleObj>
              </mc:Choice>
              <mc:Fallback>
                <p:oleObj name="Chart" r:id="rId5" imgW="3781410" imgH="254317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5327650"/>
                        <a:ext cx="2146300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6" name="Object 8"/>
          <p:cNvGraphicFramePr>
            <a:graphicFrameLocks noChangeAspect="1"/>
          </p:cNvGraphicFramePr>
          <p:nvPr/>
        </p:nvGraphicFramePr>
        <p:xfrm>
          <a:off x="4848225" y="5335588"/>
          <a:ext cx="2105025" cy="142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Chart" r:id="rId7" imgW="4267200" imgH="2886122" progId="Excel.Chart.8">
                  <p:embed/>
                </p:oleObj>
              </mc:Choice>
              <mc:Fallback>
                <p:oleObj name="Chart" r:id="rId7" imgW="4267200" imgH="288612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225" y="5335588"/>
                        <a:ext cx="2105025" cy="1423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617" name="Group 9"/>
          <p:cNvGrpSpPr>
            <a:grpSpLocks/>
          </p:cNvGrpSpPr>
          <p:nvPr/>
        </p:nvGrpSpPr>
        <p:grpSpPr bwMode="auto">
          <a:xfrm>
            <a:off x="5738813" y="4884738"/>
            <a:ext cx="1011237" cy="366712"/>
            <a:chOff x="3498" y="2969"/>
            <a:chExt cx="637" cy="231"/>
          </a:xfrm>
        </p:grpSpPr>
        <p:sp>
          <p:nvSpPr>
            <p:cNvPr id="68618" name="Line 10"/>
            <p:cNvSpPr>
              <a:spLocks noChangeShapeType="1"/>
            </p:cNvSpPr>
            <p:nvPr/>
          </p:nvSpPr>
          <p:spPr bwMode="auto">
            <a:xfrm>
              <a:off x="3498" y="2987"/>
              <a:ext cx="6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19" name="Line 11"/>
            <p:cNvSpPr>
              <a:spLocks noChangeShapeType="1"/>
            </p:cNvSpPr>
            <p:nvPr/>
          </p:nvSpPr>
          <p:spPr bwMode="auto">
            <a:xfrm>
              <a:off x="3504" y="2981"/>
              <a:ext cx="0" cy="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20" name="Line 12"/>
            <p:cNvSpPr>
              <a:spLocks noChangeShapeType="1"/>
            </p:cNvSpPr>
            <p:nvPr/>
          </p:nvSpPr>
          <p:spPr bwMode="auto">
            <a:xfrm>
              <a:off x="4127" y="2981"/>
              <a:ext cx="0" cy="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auto">
            <a:xfrm>
              <a:off x="3530" y="2969"/>
              <a:ext cx="5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Arial" charset="0"/>
                </a:rPr>
                <a:t>0.5mm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8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Pleasant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Storm-bedded and laminated black shale and limestone</a:t>
            </a:r>
          </a:p>
          <a:p>
            <a:r>
              <a:rPr lang="en-US" dirty="0" smtClean="0"/>
              <a:t>TOC up to 5% in some wells</a:t>
            </a:r>
          </a:p>
          <a:p>
            <a:r>
              <a:rPr lang="en-US" dirty="0" smtClean="0"/>
              <a:t>Carbonate content typically around 50%</a:t>
            </a:r>
          </a:p>
          <a:p>
            <a:r>
              <a:rPr lang="en-US" dirty="0" smtClean="0"/>
              <a:t>This is the upper part of the main reservoir interval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7626" y="1659831"/>
            <a:ext cx="8328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46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40" y="527177"/>
            <a:ext cx="7435920" cy="580364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03" y="228600"/>
            <a:ext cx="3517682" cy="6400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226" name="Picture 2" descr="C:\Users\Taury\Desktop\Devon Utica\Chumney Trust\Cropped core photos\7050-7060-w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28600"/>
            <a:ext cx="508607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880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056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2.4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80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0056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3456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4456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2.0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3456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4456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2.1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5348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7708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2.5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5348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7708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0292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2108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2.9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0292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2108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9640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1456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3.4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9640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91456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2.5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65630" y="2555770"/>
            <a:ext cx="3618781" cy="3340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Taury\Desktop\Devon Utica\Chumney Trust\Cropped core photos\7050-7060-w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28600"/>
            <a:ext cx="508607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880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056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2.4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880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0056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3456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4456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2.0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3456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4456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2.1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5348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7708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2.5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5348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7708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0292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2108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2.9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0292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2108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9640" y="1846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1456" y="184663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3.4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9640" y="4820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91456" y="48200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2.5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56255" y="361741"/>
            <a:ext cx="34566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Lower down in Point Pleasant most coarse grains are gone</a:t>
            </a:r>
          </a:p>
          <a:p>
            <a:endParaRPr lang="en-US" sz="2000" dirty="0"/>
          </a:p>
          <a:p>
            <a:r>
              <a:rPr lang="en-US" sz="2000" dirty="0" smtClean="0"/>
              <a:t>Carbonate content is pretty low – in the 20-50% range</a:t>
            </a:r>
          </a:p>
          <a:p>
            <a:endParaRPr lang="en-US" sz="2000" dirty="0"/>
          </a:p>
          <a:p>
            <a:r>
              <a:rPr lang="en-US" sz="2000" dirty="0" smtClean="0"/>
              <a:t>TOC increases downward as coarse bryozoans and crinoids become rare then absent</a:t>
            </a:r>
          </a:p>
          <a:p>
            <a:endParaRPr lang="en-US" sz="2000" dirty="0"/>
          </a:p>
          <a:p>
            <a:r>
              <a:rPr lang="en-US" sz="2000" dirty="0" smtClean="0"/>
              <a:t>Still some common </a:t>
            </a:r>
            <a:r>
              <a:rPr lang="en-US" sz="2000" dirty="0" err="1" smtClean="0"/>
              <a:t>bioturbation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Reservoir quality is moderate – TOC getting higher but carbonate content probably too low </a:t>
            </a:r>
            <a:endParaRPr lang="en-US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477107" y="4038154"/>
            <a:ext cx="1866168" cy="2017261"/>
            <a:chOff x="1477107" y="4038154"/>
            <a:chExt cx="1866168" cy="2017261"/>
          </a:xfrm>
        </p:grpSpPr>
        <p:sp>
          <p:nvSpPr>
            <p:cNvPr id="3" name="TextBox 2"/>
            <p:cNvSpPr txBox="1"/>
            <p:nvPr/>
          </p:nvSpPr>
          <p:spPr>
            <a:xfrm>
              <a:off x="1477107" y="4038154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burrows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91760" y="568608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burrow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047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1" y="220305"/>
            <a:ext cx="3178288" cy="629976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Taury\Desktop\Richman Farms cropped\4073-4083-w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599"/>
            <a:ext cx="5042453" cy="64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41764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5837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41764" y="33250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5837" y="33250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35382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09455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35382" y="33250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09455" y="33250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2.8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97828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71901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3.7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97828" y="33250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1901" y="33250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3.4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81055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5128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2.1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81055" y="33250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26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55128" y="33250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8537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2610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8537" y="33250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2610" y="33250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05670" y="3727760"/>
            <a:ext cx="3230217" cy="129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ury\Desktop\Richman Farms Thin Sections\RF 4080.2-1.5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8913"/>
            <a:ext cx="6797675" cy="50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aury\Desktop\Richman Farms cropped\4073-4083-w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6" t="32623" r="20302" b="31181"/>
          <a:stretch/>
        </p:blipFill>
        <p:spPr bwMode="auto">
          <a:xfrm>
            <a:off x="7091363" y="188913"/>
            <a:ext cx="1849437" cy="502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3114" y="252996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48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6335" y="252996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3.4</a:t>
            </a:r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17892" y="3415066"/>
            <a:ext cx="749147" cy="495759"/>
            <a:chOff x="7667738" y="1322688"/>
            <a:chExt cx="749147" cy="495759"/>
          </a:xfrm>
        </p:grpSpPr>
        <p:sp>
          <p:nvSpPr>
            <p:cNvPr id="7" name="Rectangle 6"/>
            <p:cNvSpPr/>
            <p:nvPr/>
          </p:nvSpPr>
          <p:spPr>
            <a:xfrm>
              <a:off x="7667738" y="1322688"/>
              <a:ext cx="749147" cy="4957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9940" y="1377772"/>
              <a:ext cx="466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TS</a:t>
              </a:r>
              <a:endParaRPr lang="en-US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0500" y="5396259"/>
            <a:ext cx="4709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4080.2-More carbonate-rich organic-rich shale – scour surface with lenticular bed of skeletal debris – clearly deposited in moving water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658887" y="4884738"/>
            <a:ext cx="1091164" cy="369887"/>
            <a:chOff x="5658887" y="4884738"/>
            <a:chExt cx="1091164" cy="369887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665305" y="4913313"/>
              <a:ext cx="108474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58887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6737350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809491" y="4884738"/>
              <a:ext cx="7620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Arial" charset="0"/>
                </a:rPr>
                <a:t>1 mm</a:t>
              </a:r>
              <a:endParaRPr lang="en-US" sz="1800" dirty="0">
                <a:latin typeface="Arial" charset="0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61" y="5465763"/>
            <a:ext cx="2009114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5465763"/>
            <a:ext cx="1894821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6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Lexington Limestone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 limestone at top makes good log marker</a:t>
            </a:r>
          </a:p>
          <a:p>
            <a:r>
              <a:rPr lang="en-US" dirty="0" smtClean="0"/>
              <a:t>Looks like it may have an unconformity near the top</a:t>
            </a:r>
          </a:p>
          <a:p>
            <a:r>
              <a:rPr lang="en-US" dirty="0" smtClean="0"/>
              <a:t>Some very high TOC beds just above and below Limestone</a:t>
            </a:r>
            <a:r>
              <a:rPr lang="en-US" dirty="0"/>
              <a:t> </a:t>
            </a:r>
            <a:r>
              <a:rPr lang="en-US" dirty="0" smtClean="0"/>
              <a:t>– up to 5%</a:t>
            </a:r>
          </a:p>
          <a:p>
            <a:r>
              <a:rPr lang="en-US" dirty="0" smtClean="0"/>
              <a:t>Some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87626" y="1659835"/>
            <a:ext cx="8328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5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7" y="351182"/>
            <a:ext cx="7594946" cy="59277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2522"/>
            <a:ext cx="7772400" cy="1143000"/>
          </a:xfrm>
        </p:spPr>
        <p:txBody>
          <a:bodyPr/>
          <a:lstStyle/>
          <a:p>
            <a:r>
              <a:rPr lang="en-US" dirty="0" smtClean="0"/>
              <a:t>Core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981122" cy="4114800"/>
          </a:xfrm>
        </p:spPr>
        <p:txBody>
          <a:bodyPr/>
          <a:lstStyle/>
          <a:p>
            <a:r>
              <a:rPr lang="en-US" dirty="0" smtClean="0"/>
              <a:t>For each core, the following was done and the data is included on the ftp site</a:t>
            </a:r>
          </a:p>
          <a:p>
            <a:r>
              <a:rPr lang="en-US" dirty="0" smtClean="0"/>
              <a:t>Described all thin sections in a semi-quantitative manner</a:t>
            </a:r>
          </a:p>
          <a:p>
            <a:r>
              <a:rPr lang="en-US" dirty="0" smtClean="0"/>
              <a:t>Described core in detail</a:t>
            </a:r>
          </a:p>
          <a:p>
            <a:r>
              <a:rPr lang="en-US" dirty="0" smtClean="0"/>
              <a:t>Sampled and analyzed hundreds of samples for TOC and carbonate content (at a resolution of 1 per foot in reservoir interval)</a:t>
            </a:r>
          </a:p>
          <a:p>
            <a:r>
              <a:rPr lang="en-US" dirty="0" smtClean="0"/>
              <a:t>Created posters and PowerPoint presentations capturing all data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7626" y="1262271"/>
            <a:ext cx="83289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7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103"/>
          <p:cNvSpPr txBox="1">
            <a:spLocks noChangeArrowheads="1"/>
          </p:cNvSpPr>
          <p:nvPr/>
        </p:nvSpPr>
        <p:spPr bwMode="auto">
          <a:xfrm>
            <a:off x="709613" y="95250"/>
            <a:ext cx="523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latin typeface="Arial" charset="0"/>
              </a:rPr>
              <a:t>3791</a:t>
            </a:r>
          </a:p>
        </p:txBody>
      </p:sp>
      <p:pic>
        <p:nvPicPr>
          <p:cNvPr id="105475" name="Picture 2" descr="C:\Users\Taury\Desktop\Desktop April 2012\Devon Energy - Harstine Trust 2-3597 (Slabs)\Core 5 Box 6  Depths 3791-3801 (Wet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8751" r="1591" b="5257"/>
          <a:stretch>
            <a:fillRect/>
          </a:stretch>
        </p:blipFill>
        <p:spPr bwMode="auto">
          <a:xfrm>
            <a:off x="215900" y="376238"/>
            <a:ext cx="5002213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6" name="Group 36"/>
          <p:cNvGrpSpPr>
            <a:grpSpLocks/>
          </p:cNvGrpSpPr>
          <p:nvPr/>
        </p:nvGrpSpPr>
        <p:grpSpPr bwMode="auto">
          <a:xfrm>
            <a:off x="736600" y="136525"/>
            <a:ext cx="4146550" cy="3344863"/>
            <a:chOff x="737176" y="137046"/>
            <a:chExt cx="4145332" cy="3343917"/>
          </a:xfrm>
        </p:grpSpPr>
        <p:sp>
          <p:nvSpPr>
            <p:cNvPr id="26" name="Rectangle 25"/>
            <p:cNvSpPr/>
            <p:nvPr/>
          </p:nvSpPr>
          <p:spPr bwMode="auto">
            <a:xfrm>
              <a:off x="1708441" y="521112"/>
              <a:ext cx="484046" cy="9046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555917" y="490959"/>
              <a:ext cx="484046" cy="90461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694158" y="3384152"/>
              <a:ext cx="484045" cy="9046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2595593" y="3380978"/>
              <a:ext cx="484045" cy="9046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625577" y="3377804"/>
              <a:ext cx="484046" cy="9204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03831" y="3374630"/>
              <a:ext cx="415803" cy="10633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431959" y="490959"/>
              <a:ext cx="485632" cy="90461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398463" y="3384152"/>
              <a:ext cx="484045" cy="9046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355613" y="498894"/>
              <a:ext cx="484046" cy="9204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  <p:sp>
          <p:nvSpPr>
            <p:cNvPr id="105508" name="Rectangle 34"/>
            <p:cNvSpPr>
              <a:spLocks noChangeArrowheads="1"/>
            </p:cNvSpPr>
            <p:nvPr/>
          </p:nvSpPr>
          <p:spPr bwMode="auto">
            <a:xfrm>
              <a:off x="737176" y="137046"/>
              <a:ext cx="484269" cy="216355"/>
            </a:xfrm>
            <a:prstGeom prst="rect">
              <a:avLst/>
            </a:prstGeom>
            <a:solidFill>
              <a:srgbClr val="0D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95879" y="594117"/>
              <a:ext cx="434847" cy="12537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ea typeface="Arial" charset="0"/>
              </a:endParaRPr>
            </a:p>
          </p:txBody>
        </p:sp>
      </p:grpSp>
      <p:pic>
        <p:nvPicPr>
          <p:cNvPr id="1054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7"/>
          <a:stretch>
            <a:fillRect/>
          </a:stretch>
        </p:blipFill>
        <p:spPr bwMode="auto">
          <a:xfrm>
            <a:off x="5448300" y="392113"/>
            <a:ext cx="3305175" cy="6110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273"/>
          <p:cNvGrpSpPr>
            <a:grpSpLocks/>
          </p:cNvGrpSpPr>
          <p:nvPr/>
        </p:nvGrpSpPr>
        <p:grpSpPr bwMode="auto">
          <a:xfrm>
            <a:off x="766763" y="504825"/>
            <a:ext cx="4179887" cy="5005388"/>
            <a:chOff x="483" y="358"/>
            <a:chExt cx="2633" cy="3153"/>
          </a:xfrm>
        </p:grpSpPr>
        <p:sp>
          <p:nvSpPr>
            <p:cNvPr id="105481" name="Text Box 4"/>
            <p:cNvSpPr txBox="1">
              <a:spLocks noChangeArrowheads="1"/>
            </p:cNvSpPr>
            <p:nvPr/>
          </p:nvSpPr>
          <p:spPr bwMode="auto">
            <a:xfrm>
              <a:off x="498" y="388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0.1</a:t>
              </a:r>
            </a:p>
          </p:txBody>
        </p:sp>
        <p:sp>
          <p:nvSpPr>
            <p:cNvPr id="105482" name="Text Box 5"/>
            <p:cNvSpPr txBox="1">
              <a:spLocks noChangeArrowheads="1"/>
            </p:cNvSpPr>
            <p:nvPr/>
          </p:nvSpPr>
          <p:spPr bwMode="auto">
            <a:xfrm>
              <a:off x="1068" y="2146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0.6</a:t>
              </a:r>
            </a:p>
          </p:txBody>
        </p:sp>
        <p:sp>
          <p:nvSpPr>
            <p:cNvPr id="105483" name="Text Box 6"/>
            <p:cNvSpPr txBox="1">
              <a:spLocks noChangeArrowheads="1"/>
            </p:cNvSpPr>
            <p:nvPr/>
          </p:nvSpPr>
          <p:spPr bwMode="auto">
            <a:xfrm>
              <a:off x="2166" y="361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2.7</a:t>
              </a:r>
            </a:p>
          </p:txBody>
        </p:sp>
        <p:sp>
          <p:nvSpPr>
            <p:cNvPr id="105484" name="Text Box 7"/>
            <p:cNvSpPr txBox="1">
              <a:spLocks noChangeArrowheads="1"/>
            </p:cNvSpPr>
            <p:nvPr/>
          </p:nvSpPr>
          <p:spPr bwMode="auto">
            <a:xfrm>
              <a:off x="1609" y="372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2.3</a:t>
              </a:r>
            </a:p>
          </p:txBody>
        </p:sp>
        <p:sp>
          <p:nvSpPr>
            <p:cNvPr id="105485" name="Text Box 8"/>
            <p:cNvSpPr txBox="1">
              <a:spLocks noChangeArrowheads="1"/>
            </p:cNvSpPr>
            <p:nvPr/>
          </p:nvSpPr>
          <p:spPr bwMode="auto">
            <a:xfrm>
              <a:off x="1629" y="2155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0.7</a:t>
              </a:r>
            </a:p>
          </p:txBody>
        </p:sp>
        <p:sp>
          <p:nvSpPr>
            <p:cNvPr id="105486" name="Text Box 9"/>
            <p:cNvSpPr txBox="1">
              <a:spLocks noChangeArrowheads="1"/>
            </p:cNvSpPr>
            <p:nvPr/>
          </p:nvSpPr>
          <p:spPr bwMode="auto">
            <a:xfrm>
              <a:off x="2198" y="2152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3.2</a:t>
              </a:r>
            </a:p>
          </p:txBody>
        </p:sp>
        <p:sp>
          <p:nvSpPr>
            <p:cNvPr id="105487" name="Text Box 10"/>
            <p:cNvSpPr txBox="1">
              <a:spLocks noChangeArrowheads="1"/>
            </p:cNvSpPr>
            <p:nvPr/>
          </p:nvSpPr>
          <p:spPr bwMode="auto">
            <a:xfrm>
              <a:off x="2753" y="358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4.0</a:t>
              </a:r>
            </a:p>
          </p:txBody>
        </p:sp>
        <p:sp>
          <p:nvSpPr>
            <p:cNvPr id="105488" name="Text Box 11"/>
            <p:cNvSpPr txBox="1">
              <a:spLocks noChangeArrowheads="1"/>
            </p:cNvSpPr>
            <p:nvPr/>
          </p:nvSpPr>
          <p:spPr bwMode="auto">
            <a:xfrm>
              <a:off x="2772" y="2142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2.5</a:t>
              </a:r>
            </a:p>
          </p:txBody>
        </p:sp>
        <p:sp>
          <p:nvSpPr>
            <p:cNvPr id="105489" name="Text Box 12"/>
            <p:cNvSpPr txBox="1">
              <a:spLocks noChangeArrowheads="1"/>
            </p:cNvSpPr>
            <p:nvPr/>
          </p:nvSpPr>
          <p:spPr bwMode="auto">
            <a:xfrm>
              <a:off x="502" y="3211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3.1</a:t>
              </a:r>
            </a:p>
          </p:txBody>
        </p:sp>
        <p:sp>
          <p:nvSpPr>
            <p:cNvPr id="105490" name="Oval 13"/>
            <p:cNvSpPr>
              <a:spLocks noChangeArrowheads="1"/>
            </p:cNvSpPr>
            <p:nvPr/>
          </p:nvSpPr>
          <p:spPr bwMode="auto">
            <a:xfrm>
              <a:off x="495" y="3173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endParaRPr lang="en-US" altLang="en-US" sz="2000">
                <a:latin typeface="Arial" charset="0"/>
              </a:endParaRPr>
            </a:p>
          </p:txBody>
        </p:sp>
        <p:sp>
          <p:nvSpPr>
            <p:cNvPr id="105491" name="Text Box 14"/>
            <p:cNvSpPr txBox="1">
              <a:spLocks noChangeArrowheads="1"/>
            </p:cNvSpPr>
            <p:nvPr/>
          </p:nvSpPr>
          <p:spPr bwMode="auto">
            <a:xfrm>
              <a:off x="483" y="2148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0.2</a:t>
              </a:r>
            </a:p>
          </p:txBody>
        </p:sp>
        <p:sp>
          <p:nvSpPr>
            <p:cNvPr id="105492" name="Text Box 15"/>
            <p:cNvSpPr txBox="1">
              <a:spLocks noChangeArrowheads="1"/>
            </p:cNvSpPr>
            <p:nvPr/>
          </p:nvSpPr>
          <p:spPr bwMode="auto">
            <a:xfrm>
              <a:off x="1087" y="383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1.7</a:t>
              </a:r>
            </a:p>
          </p:txBody>
        </p:sp>
        <p:sp>
          <p:nvSpPr>
            <p:cNvPr id="105493" name="Text Box 4266"/>
            <p:cNvSpPr txBox="1">
              <a:spLocks noChangeArrowheads="1"/>
            </p:cNvSpPr>
            <p:nvPr/>
          </p:nvSpPr>
          <p:spPr bwMode="auto">
            <a:xfrm>
              <a:off x="1067" y="2323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3.0</a:t>
              </a:r>
            </a:p>
          </p:txBody>
        </p:sp>
        <p:sp>
          <p:nvSpPr>
            <p:cNvPr id="105494" name="Oval 4267"/>
            <p:cNvSpPr>
              <a:spLocks noChangeArrowheads="1"/>
            </p:cNvSpPr>
            <p:nvPr/>
          </p:nvSpPr>
          <p:spPr bwMode="auto">
            <a:xfrm>
              <a:off x="1060" y="2285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endParaRPr lang="en-US" altLang="en-US" sz="2000">
                <a:latin typeface="Arial" charset="0"/>
              </a:endParaRPr>
            </a:p>
          </p:txBody>
        </p:sp>
        <p:sp>
          <p:nvSpPr>
            <p:cNvPr id="105495" name="Text Box 4268"/>
            <p:cNvSpPr txBox="1">
              <a:spLocks noChangeArrowheads="1"/>
            </p:cNvSpPr>
            <p:nvPr/>
          </p:nvSpPr>
          <p:spPr bwMode="auto">
            <a:xfrm>
              <a:off x="2758" y="1224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3.9</a:t>
              </a:r>
            </a:p>
          </p:txBody>
        </p:sp>
        <p:sp>
          <p:nvSpPr>
            <p:cNvPr id="105496" name="Oval 4269"/>
            <p:cNvSpPr>
              <a:spLocks noChangeArrowheads="1"/>
            </p:cNvSpPr>
            <p:nvPr/>
          </p:nvSpPr>
          <p:spPr bwMode="auto">
            <a:xfrm>
              <a:off x="2751" y="1186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endParaRPr lang="en-US" altLang="en-US" sz="2000">
                <a:latin typeface="Arial" charset="0"/>
              </a:endParaRPr>
            </a:p>
          </p:txBody>
        </p:sp>
        <p:sp>
          <p:nvSpPr>
            <p:cNvPr id="105497" name="Text Box 4271"/>
            <p:cNvSpPr txBox="1">
              <a:spLocks noChangeArrowheads="1"/>
            </p:cNvSpPr>
            <p:nvPr/>
          </p:nvSpPr>
          <p:spPr bwMode="auto">
            <a:xfrm>
              <a:off x="502" y="701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0.5</a:t>
              </a:r>
            </a:p>
          </p:txBody>
        </p:sp>
        <p:sp>
          <p:nvSpPr>
            <p:cNvPr id="105498" name="Oval 4272"/>
            <p:cNvSpPr>
              <a:spLocks noChangeArrowheads="1"/>
            </p:cNvSpPr>
            <p:nvPr/>
          </p:nvSpPr>
          <p:spPr bwMode="auto">
            <a:xfrm>
              <a:off x="495" y="663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endParaRPr lang="en-US" altLang="en-US" sz="2000">
                <a:latin typeface="Arial" charset="0"/>
              </a:endParaRPr>
            </a:p>
          </p:txBody>
        </p:sp>
      </p:grpSp>
      <p:sp>
        <p:nvSpPr>
          <p:cNvPr id="105479" name="Rectangle 4275"/>
          <p:cNvSpPr>
            <a:spLocks noChangeArrowheads="1"/>
          </p:cNvSpPr>
          <p:nvPr/>
        </p:nvSpPr>
        <p:spPr bwMode="auto">
          <a:xfrm>
            <a:off x="5400675" y="4702175"/>
            <a:ext cx="3382963" cy="1571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05480" name="TextBox 103"/>
          <p:cNvSpPr txBox="1">
            <a:spLocks noChangeArrowheads="1"/>
          </p:cNvSpPr>
          <p:nvPr/>
        </p:nvSpPr>
        <p:spPr bwMode="auto">
          <a:xfrm>
            <a:off x="4465638" y="6450013"/>
            <a:ext cx="52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latin typeface="Arial" charset="0"/>
              </a:rPr>
              <a:t>3801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74467" y="745066"/>
            <a:ext cx="1462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Harstine Trust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5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4238"/>
          <a:stretch>
            <a:fillRect/>
          </a:stretch>
        </p:blipFill>
        <p:spPr bwMode="auto">
          <a:xfrm>
            <a:off x="7051675" y="392113"/>
            <a:ext cx="1857375" cy="6110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2" descr="C:\Users\Taury\Desktop\Desktop April 2012\Devon Energy - Harstine Trust 2-3597 (Slabs)\Core 5 Box 6  Depths 3791-3801 (We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25269" r="72551" b="37947"/>
          <a:stretch>
            <a:fillRect/>
          </a:stretch>
        </p:blipFill>
        <p:spPr bwMode="auto">
          <a:xfrm>
            <a:off x="606425" y="185738"/>
            <a:ext cx="2149475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11"/>
          <p:cNvSpPr txBox="1">
            <a:spLocks noChangeArrowheads="1"/>
          </p:cNvSpPr>
          <p:nvPr/>
        </p:nvSpPr>
        <p:spPr bwMode="auto">
          <a:xfrm>
            <a:off x="3271838" y="1924050"/>
            <a:ext cx="2063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Unconformity?</a:t>
            </a:r>
          </a:p>
        </p:txBody>
      </p:sp>
      <p:sp>
        <p:nvSpPr>
          <p:cNvPr id="106501" name="TextBox 15"/>
          <p:cNvSpPr txBox="1">
            <a:spLocks noChangeArrowheads="1"/>
          </p:cNvSpPr>
          <p:nvPr/>
        </p:nvSpPr>
        <p:spPr bwMode="auto">
          <a:xfrm>
            <a:off x="3675063" y="2635250"/>
            <a:ext cx="33194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This surface may mark an unconformity at the top of the Trenton that can be traced around much of the Basin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83013" y="4683125"/>
            <a:ext cx="5108575" cy="0"/>
            <a:chOff x="3783013" y="4682671"/>
            <a:chExt cx="5109060" cy="0"/>
          </a:xfrm>
        </p:grpSpPr>
        <p:cxnSp>
          <p:nvCxnSpPr>
            <p:cNvPr id="106506" name="Straight Arrow Connector 13"/>
            <p:cNvCxnSpPr>
              <a:cxnSpLocks noChangeShapeType="1"/>
            </p:cNvCxnSpPr>
            <p:nvPr/>
          </p:nvCxnSpPr>
          <p:spPr bwMode="auto">
            <a:xfrm>
              <a:off x="3783013" y="4682671"/>
              <a:ext cx="316071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07" name="Straight Connector 17"/>
            <p:cNvCxnSpPr>
              <a:cxnSpLocks noChangeShapeType="1"/>
            </p:cNvCxnSpPr>
            <p:nvPr/>
          </p:nvCxnSpPr>
          <p:spPr bwMode="auto">
            <a:xfrm>
              <a:off x="6902450" y="4682671"/>
              <a:ext cx="198962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Freeform 21"/>
          <p:cNvSpPr>
            <a:spLocks/>
          </p:cNvSpPr>
          <p:nvPr/>
        </p:nvSpPr>
        <p:spPr bwMode="auto">
          <a:xfrm>
            <a:off x="698500" y="2555875"/>
            <a:ext cx="2000250" cy="590550"/>
          </a:xfrm>
          <a:custGeom>
            <a:avLst/>
            <a:gdLst>
              <a:gd name="T0" fmla="*/ 0 w 1999130"/>
              <a:gd name="T1" fmla="*/ 588867 h 590831"/>
              <a:gd name="T2" fmla="*/ 171000 w 1999130"/>
              <a:gd name="T3" fmla="*/ 517387 h 590831"/>
              <a:gd name="T4" fmla="*/ 368996 w 1999130"/>
              <a:gd name="T5" fmla="*/ 517387 h 590831"/>
              <a:gd name="T6" fmla="*/ 548995 w 1999130"/>
              <a:gd name="T7" fmla="*/ 499518 h 590831"/>
              <a:gd name="T8" fmla="*/ 557995 w 1999130"/>
              <a:gd name="T9" fmla="*/ 374429 h 590831"/>
              <a:gd name="T10" fmla="*/ 611995 w 1999130"/>
              <a:gd name="T11" fmla="*/ 276144 h 590831"/>
              <a:gd name="T12" fmla="*/ 863993 w 1999130"/>
              <a:gd name="T13" fmla="*/ 213599 h 590831"/>
              <a:gd name="T14" fmla="*/ 1187990 w 1999130"/>
              <a:gd name="T15" fmla="*/ 151056 h 590831"/>
              <a:gd name="T16" fmla="*/ 1466987 w 1999130"/>
              <a:gd name="T17" fmla="*/ 159993 h 590831"/>
              <a:gd name="T18" fmla="*/ 1880984 w 1999130"/>
              <a:gd name="T19" fmla="*/ 17034 h 590831"/>
              <a:gd name="T20" fmla="*/ 2006984 w 1999130"/>
              <a:gd name="T21" fmla="*/ 8097 h 5908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99130"/>
              <a:gd name="T34" fmla="*/ 0 h 590831"/>
              <a:gd name="T35" fmla="*/ 1999130 w 1999130"/>
              <a:gd name="T36" fmla="*/ 590831 h 5908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99130" h="590831">
                <a:moveTo>
                  <a:pt x="0" y="590831"/>
                </a:moveTo>
                <a:cubicBezTo>
                  <a:pt x="54535" y="560948"/>
                  <a:pt x="109071" y="531066"/>
                  <a:pt x="170330" y="519113"/>
                </a:cubicBezTo>
                <a:cubicBezTo>
                  <a:pt x="231589" y="507160"/>
                  <a:pt x="304800" y="522101"/>
                  <a:pt x="367553" y="519113"/>
                </a:cubicBezTo>
                <a:cubicBezTo>
                  <a:pt x="430306" y="516125"/>
                  <a:pt x="515471" y="525090"/>
                  <a:pt x="546847" y="501184"/>
                </a:cubicBezTo>
                <a:cubicBezTo>
                  <a:pt x="578224" y="477278"/>
                  <a:pt x="545353" y="413031"/>
                  <a:pt x="555812" y="375678"/>
                </a:cubicBezTo>
                <a:cubicBezTo>
                  <a:pt x="566271" y="338325"/>
                  <a:pt x="558800" y="303960"/>
                  <a:pt x="609600" y="277066"/>
                </a:cubicBezTo>
                <a:cubicBezTo>
                  <a:pt x="660400" y="250172"/>
                  <a:pt x="764988" y="235231"/>
                  <a:pt x="860612" y="214313"/>
                </a:cubicBezTo>
                <a:cubicBezTo>
                  <a:pt x="956236" y="193395"/>
                  <a:pt x="1083236" y="160525"/>
                  <a:pt x="1183342" y="151560"/>
                </a:cubicBezTo>
                <a:cubicBezTo>
                  <a:pt x="1283448" y="142595"/>
                  <a:pt x="1346200" y="182937"/>
                  <a:pt x="1461247" y="160525"/>
                </a:cubicBezTo>
                <a:cubicBezTo>
                  <a:pt x="1576294" y="138113"/>
                  <a:pt x="1783977" y="42490"/>
                  <a:pt x="1873624" y="17090"/>
                </a:cubicBezTo>
                <a:cubicBezTo>
                  <a:pt x="1963271" y="-8310"/>
                  <a:pt x="1981200" y="-93"/>
                  <a:pt x="1999130" y="8125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06504" name="Straight Arrow Connector 24"/>
          <p:cNvCxnSpPr>
            <a:cxnSpLocks noChangeShapeType="1"/>
          </p:cNvCxnSpPr>
          <p:nvPr/>
        </p:nvCxnSpPr>
        <p:spPr bwMode="auto">
          <a:xfrm flipH="1">
            <a:off x="2755900" y="2236788"/>
            <a:ext cx="484188" cy="2968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ounded Rectangle 5"/>
          <p:cNvSpPr/>
          <p:nvPr/>
        </p:nvSpPr>
        <p:spPr bwMode="auto">
          <a:xfrm>
            <a:off x="1390650" y="4552950"/>
            <a:ext cx="615950" cy="27146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1" y="220305"/>
            <a:ext cx="3178288" cy="629976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Taury\Desktop\Richman Farms cropped\4112-4122-w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599"/>
            <a:ext cx="5032513" cy="63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41764" y="467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66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5837" y="46759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1764" y="336665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5837" y="336665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3.1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5382" y="467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35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09455" y="46759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4.5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97828" y="467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57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71901" y="46759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4.0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9001" y="336665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43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03074" y="336665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5.1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8537" y="467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80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2610" y="46759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0.3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8537" y="336665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32610" y="336665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3.4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35382" y="336665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84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09455" y="3366654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0.5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5128" y="46759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1.9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33010" y="4675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72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86301" y="334587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2.5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64183" y="334587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05670" y="4241408"/>
            <a:ext cx="3230217" cy="129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aury\Desktop\Richman Farms Thin Sections\RF 4125.1-1.5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8438"/>
            <a:ext cx="6797675" cy="509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aury\Desktop\Richman Farms cropped\4122-4132-w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31774" r="55584" b="31027"/>
          <a:stretch/>
        </p:blipFill>
        <p:spPr bwMode="auto">
          <a:xfrm>
            <a:off x="7091363" y="198438"/>
            <a:ext cx="1849437" cy="49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7677" y="266910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1750" y="266910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3.4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25394" y="2629876"/>
            <a:ext cx="749147" cy="495759"/>
            <a:chOff x="7667738" y="1322688"/>
            <a:chExt cx="749147" cy="495759"/>
          </a:xfrm>
        </p:grpSpPr>
        <p:sp>
          <p:nvSpPr>
            <p:cNvPr id="7" name="Rectangle 6"/>
            <p:cNvSpPr/>
            <p:nvPr/>
          </p:nvSpPr>
          <p:spPr>
            <a:xfrm>
              <a:off x="7667738" y="1322688"/>
              <a:ext cx="749147" cy="4957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9940" y="1377772"/>
              <a:ext cx="466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TS</a:t>
              </a:r>
              <a:endParaRPr lang="en-US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500" y="5465763"/>
            <a:ext cx="467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4125-Ostracods and trilobites in coarse bed overlying scour surface in organic rich argillaceous limestone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658887" y="4884738"/>
            <a:ext cx="1091164" cy="369887"/>
            <a:chOff x="5658887" y="4884738"/>
            <a:chExt cx="1091164" cy="369887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665305" y="4913313"/>
              <a:ext cx="108474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58887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6737350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809491" y="4884738"/>
              <a:ext cx="7620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Arial" charset="0"/>
                </a:rPr>
                <a:t>1 mm</a:t>
              </a:r>
              <a:endParaRPr lang="en-US" sz="1800" dirty="0">
                <a:latin typeface="Arial" charset="0"/>
              </a:endParaRP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5465763"/>
            <a:ext cx="1894821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99" y="5457749"/>
            <a:ext cx="2022475" cy="12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62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Logana</a:t>
            </a:r>
            <a:r>
              <a:rPr lang="en-US" dirty="0" smtClean="0"/>
              <a:t> Limestone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TOC zone at base of organic-rich section</a:t>
            </a:r>
          </a:p>
          <a:p>
            <a:r>
              <a:rPr lang="en-US" dirty="0" smtClean="0"/>
              <a:t>TOC up to 5%</a:t>
            </a:r>
          </a:p>
          <a:p>
            <a:r>
              <a:rPr lang="en-US" dirty="0" smtClean="0"/>
              <a:t>High carbonate content average around 75%</a:t>
            </a:r>
          </a:p>
          <a:p>
            <a:r>
              <a:rPr lang="en-US" dirty="0" smtClean="0"/>
              <a:t>Brachiopod rudstone beds common at base</a:t>
            </a:r>
          </a:p>
          <a:p>
            <a:r>
              <a:rPr lang="en-US" dirty="0" smtClean="0"/>
              <a:t>Abundant ostracods in organic-rich facies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84200" y="1693333"/>
            <a:ext cx="77639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05763" cy="6248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41" y="220305"/>
            <a:ext cx="3178288" cy="629976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C:\Users\Taury\Desktop\Richman Farms cropped\4172-4181.10-w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9" y="228599"/>
            <a:ext cx="5022574" cy="638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41764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5837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3.7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7828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84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1901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1.8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1" y="33250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80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3074" y="33250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8537" y="4675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64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2610" y="4675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3.8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8537" y="33250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2610" y="33250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4.0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5382" y="33250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75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09455" y="33250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5128" y="46759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2.9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55128" y="330430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1.9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837" y="333548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3.2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3719" y="33354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0591" y="53824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84664" y="538249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3.3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05670" y="5033244"/>
            <a:ext cx="3230217" cy="129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Taury\Desktop\Richman Farms Thin Sections\RF 4177.5-1.5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8438"/>
            <a:ext cx="6797675" cy="509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aury\Desktop\Richman Farms cropped\4172-4181.10-w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8" t="49085" r="37796" b="11923"/>
          <a:stretch/>
        </p:blipFill>
        <p:spPr bwMode="auto">
          <a:xfrm>
            <a:off x="7091363" y="198438"/>
            <a:ext cx="1849437" cy="50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4704" y="3433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75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8777" y="3433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27220" y="3862324"/>
            <a:ext cx="749147" cy="495759"/>
            <a:chOff x="7667738" y="1322688"/>
            <a:chExt cx="749147" cy="495759"/>
          </a:xfrm>
        </p:grpSpPr>
        <p:sp>
          <p:nvSpPr>
            <p:cNvPr id="7" name="Rectangle 6"/>
            <p:cNvSpPr/>
            <p:nvPr/>
          </p:nvSpPr>
          <p:spPr>
            <a:xfrm>
              <a:off x="7667738" y="1322688"/>
              <a:ext cx="749147" cy="4957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99940" y="1377772"/>
              <a:ext cx="466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TS</a:t>
              </a:r>
              <a:endParaRPr lang="en-US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501" y="5476461"/>
            <a:ext cx="4749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4177.5-Scour surface below ostracod-skeletal grainstone cuts into organic-rich  argillaceous limestone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25549" y="4884738"/>
            <a:ext cx="1124502" cy="369887"/>
            <a:chOff x="5625549" y="4884738"/>
            <a:chExt cx="1124502" cy="369887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625549" y="4913313"/>
              <a:ext cx="11245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5629070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6737350" y="4903788"/>
              <a:ext cx="0" cy="1412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809491" y="4884738"/>
              <a:ext cx="7620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 smtClean="0">
                  <a:latin typeface="Arial" charset="0"/>
                </a:rPr>
                <a:t>1 mm</a:t>
              </a:r>
              <a:endParaRPr lang="en-US" sz="1800" dirty="0">
                <a:latin typeface="Arial" charset="0"/>
              </a:endParaRPr>
            </a:p>
          </p:txBody>
        </p:sp>
      </p:grp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99" y="5453263"/>
            <a:ext cx="2022475" cy="121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5465763"/>
            <a:ext cx="1894821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4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0148"/>
            <a:ext cx="7772400" cy="1143000"/>
          </a:xfrm>
        </p:spPr>
        <p:txBody>
          <a:bodyPr/>
          <a:lstStyle/>
          <a:p>
            <a:r>
              <a:rPr lang="en-US" sz="4000" dirty="0" smtClean="0"/>
              <a:t>Depositional Environment of Organic-Rich Utica/Point Pleasant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10410"/>
            <a:ext cx="7772400" cy="4114800"/>
          </a:xfrm>
        </p:spPr>
        <p:txBody>
          <a:bodyPr/>
          <a:lstStyle/>
          <a:p>
            <a:r>
              <a:rPr lang="en-US" sz="2800" dirty="0" smtClean="0"/>
              <a:t>The dominant paradigm for the deposition of the organic-rich Utica and other black shales has been in a very deep, quiet, stratified, permanently anoxic or dysoxic basin</a:t>
            </a:r>
          </a:p>
          <a:p>
            <a:r>
              <a:rPr lang="en-US" sz="2800" dirty="0" smtClean="0"/>
              <a:t>It appears that it may actually have been quite shallow (&lt;50m, probably &lt;30m), with common </a:t>
            </a:r>
            <a:r>
              <a:rPr lang="en-US" sz="2800" dirty="0" err="1" smtClean="0"/>
              <a:t>stormsand</a:t>
            </a:r>
            <a:r>
              <a:rPr lang="en-US" sz="2800" dirty="0" smtClean="0"/>
              <a:t> possibly more frequent currents (tides?), </a:t>
            </a:r>
            <a:r>
              <a:rPr lang="en-US" sz="2800" dirty="0"/>
              <a:t>not stratified</a:t>
            </a:r>
            <a:r>
              <a:rPr lang="en-US" sz="2800" dirty="0" smtClean="0"/>
              <a:t> and rarely, if ever anoxic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95739" y="1997765"/>
            <a:ext cx="77525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3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1"/>
          <a:stretch/>
        </p:blipFill>
        <p:spPr bwMode="auto">
          <a:xfrm>
            <a:off x="263527" y="170074"/>
            <a:ext cx="4194056" cy="64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3600" y="193040"/>
            <a:ext cx="37998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existing models for the Utica almost all have some kind of permanent stratification with a pycnocline somewhere in the water column that separates water with normal oxygen from oxygen deficient water where organic carbon can be preserved from water where carbonate producing organisms can thrive</a:t>
            </a:r>
          </a:p>
          <a:p>
            <a:endParaRPr lang="en-US" sz="2000" dirty="0"/>
          </a:p>
          <a:p>
            <a:r>
              <a:rPr lang="en-US" sz="2000" dirty="0" smtClean="0"/>
              <a:t>Most models for the Utica had it deposited in hundreds of meters of water (some have said &gt;500 m and others have it in &gt;1000m)</a:t>
            </a:r>
          </a:p>
          <a:p>
            <a:endParaRPr lang="en-US" sz="2000" dirty="0" smtClean="0"/>
          </a:p>
          <a:p>
            <a:r>
              <a:rPr lang="en-US" sz="2000" dirty="0" smtClean="0"/>
              <a:t>These models are all dependent on preservation being the only important factor</a:t>
            </a:r>
          </a:p>
          <a:p>
            <a:endParaRPr lang="en-US" sz="2000" dirty="0" smtClean="0"/>
          </a:p>
          <a:p>
            <a:r>
              <a:rPr lang="en-US" sz="2000" dirty="0" smtClean="0"/>
              <a:t>From Baird and Brett, 2002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92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Thin Section Description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/>
              <a:t>Thin sections were described semi-quantitatively using a petrographic microscope and Microsoft Excel</a:t>
            </a:r>
          </a:p>
          <a:p>
            <a:r>
              <a:rPr lang="en-US" altLang="en-US" sz="2800" smtClean="0"/>
              <a:t>The relative abundance of rock constituents and skeletal grain types were visually estimated and entered into a spreadsheet</a:t>
            </a:r>
          </a:p>
          <a:p>
            <a:r>
              <a:rPr lang="en-US" altLang="en-US" sz="2800" smtClean="0"/>
              <a:t>These can then be plotted in a log program or versus other rock properties to identify trends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517525" y="1757363"/>
            <a:ext cx="7975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03200"/>
            <a:ext cx="796131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4"/>
          <a:stretch>
            <a:fillRect/>
          </a:stretch>
        </p:blipFill>
        <p:spPr bwMode="auto">
          <a:xfrm>
            <a:off x="571500" y="214313"/>
            <a:ext cx="796131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2875" y="5710238"/>
            <a:ext cx="9001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Organic-rich Devonian Chattanooga Shale overlies and onlaps an unconformity and is time-equivalent to exposure nearby – reasoned that water was likely less than 30m (100 feet) deep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60400" y="477838"/>
            <a:ext cx="29257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Transgressive Onlap Model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819775" y="4835525"/>
            <a:ext cx="2925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dirty="0">
                <a:solidFill>
                  <a:schemeClr val="bg1"/>
                </a:solidFill>
                <a:latin typeface="Times New Roman" pitchFamily="18" charset="0"/>
              </a:rPr>
              <a:t>Conant and Swanson, 1961</a:t>
            </a:r>
          </a:p>
        </p:txBody>
      </p:sp>
      <p:grpSp>
        <p:nvGrpSpPr>
          <p:cNvPr id="285703" name="Group 7"/>
          <p:cNvGrpSpPr>
            <a:grpSpLocks/>
          </p:cNvGrpSpPr>
          <p:nvPr/>
        </p:nvGrpSpPr>
        <p:grpSpPr bwMode="auto">
          <a:xfrm>
            <a:off x="3421063" y="519113"/>
            <a:ext cx="2697162" cy="2398712"/>
            <a:chOff x="2155" y="327"/>
            <a:chExt cx="1699" cy="1511"/>
          </a:xfrm>
        </p:grpSpPr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2520" y="327"/>
              <a:ext cx="1334" cy="5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Organic-Rich Mudrock</a:t>
              </a:r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>
              <a:off x="3514" y="869"/>
              <a:ext cx="134" cy="36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 flipH="1">
              <a:off x="2155" y="859"/>
              <a:ext cx="831" cy="97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 flipH="1">
              <a:off x="2957" y="869"/>
              <a:ext cx="240" cy="66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84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327990" y="5099050"/>
            <a:ext cx="85078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Outcrop Stratigraphy from Mohawk Valley, NY – </a:t>
            </a:r>
            <a:r>
              <a:rPr lang="en-US" sz="2400" dirty="0" smtClean="0">
                <a:latin typeface="Times New Roman" pitchFamily="18" charset="0"/>
              </a:rPr>
              <a:t>Some Utica is Trenton-equivalent, some is younger than Trenton – Note  that the most organic-rich parts overlie and onlap unconformities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79413"/>
            <a:ext cx="8375650" cy="45704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8" name="Text Box 4"/>
          <p:cNvSpPr txBox="1">
            <a:spLocks noChangeArrowheads="1"/>
          </p:cNvSpPr>
          <p:nvPr/>
        </p:nvSpPr>
        <p:spPr bwMode="auto">
          <a:xfrm rot="-5400000">
            <a:off x="7938" y="3451225"/>
            <a:ext cx="2560637" cy="36671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Trenton Formation</a:t>
            </a:r>
          </a:p>
        </p:txBody>
      </p:sp>
      <p:grpSp>
        <p:nvGrpSpPr>
          <p:cNvPr id="221189" name="Group 5"/>
          <p:cNvGrpSpPr>
            <a:grpSpLocks/>
          </p:cNvGrpSpPr>
          <p:nvPr/>
        </p:nvGrpSpPr>
        <p:grpSpPr bwMode="auto">
          <a:xfrm>
            <a:off x="2794000" y="1912938"/>
            <a:ext cx="4867275" cy="2259012"/>
            <a:chOff x="1760" y="1205"/>
            <a:chExt cx="3066" cy="1423"/>
          </a:xfrm>
        </p:grpSpPr>
        <p:sp>
          <p:nvSpPr>
            <p:cNvPr id="221190" name="Text Box 6"/>
            <p:cNvSpPr txBox="1">
              <a:spLocks noChangeArrowheads="1"/>
            </p:cNvSpPr>
            <p:nvPr/>
          </p:nvSpPr>
          <p:spPr bwMode="auto">
            <a:xfrm rot="-5400000">
              <a:off x="4345" y="2146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Utica</a:t>
              </a:r>
            </a:p>
          </p:txBody>
        </p:sp>
        <p:sp>
          <p:nvSpPr>
            <p:cNvPr id="221191" name="Text Box 7"/>
            <p:cNvSpPr txBox="1">
              <a:spLocks noChangeArrowheads="1"/>
            </p:cNvSpPr>
            <p:nvPr/>
          </p:nvSpPr>
          <p:spPr bwMode="auto">
            <a:xfrm rot="-20700000">
              <a:off x="3674" y="1522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Utica</a:t>
              </a:r>
            </a:p>
          </p:txBody>
        </p:sp>
        <p:sp>
          <p:nvSpPr>
            <p:cNvPr id="221192" name="Text Box 8"/>
            <p:cNvSpPr txBox="1">
              <a:spLocks noChangeArrowheads="1"/>
            </p:cNvSpPr>
            <p:nvPr/>
          </p:nvSpPr>
          <p:spPr bwMode="auto">
            <a:xfrm rot="-21600000">
              <a:off x="1760" y="120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Utica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39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An Alternative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 smtClean="0"/>
              <a:t>In some vast epeiric seas, some widespread organic-rich argillaceous limestones and shales may have formed in:</a:t>
            </a:r>
          </a:p>
          <a:p>
            <a:pPr lvl="1"/>
            <a:r>
              <a:rPr lang="en-US" dirty="0" smtClean="0"/>
              <a:t>Relatively shallow water (&lt;50m and commonly 0-30m), not &gt;&gt;100 m as some have proposed</a:t>
            </a:r>
          </a:p>
          <a:p>
            <a:pPr lvl="1"/>
            <a:r>
              <a:rPr lang="en-US" dirty="0" smtClean="0"/>
              <a:t>In water that was perhaps seasonally dysoxic, not permanently anoxic, not necessarily stratified</a:t>
            </a:r>
          </a:p>
          <a:p>
            <a:pPr lvl="1"/>
            <a:r>
              <a:rPr lang="en-US" dirty="0" smtClean="0"/>
              <a:t>In moving currents, not stagnant water </a:t>
            </a:r>
          </a:p>
          <a:p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1524000"/>
            <a:ext cx="784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3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Bedding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presence of abundant storm beds throughout much of the section suggests water that was not that deep</a:t>
            </a:r>
          </a:p>
          <a:p>
            <a:r>
              <a:rPr lang="en-US" dirty="0" smtClean="0"/>
              <a:t>It would also be impossible to maintain any kind of stratification if there were frequent storms</a:t>
            </a:r>
          </a:p>
          <a:p>
            <a:r>
              <a:rPr lang="en-US" u="sng" dirty="0" smtClean="0"/>
              <a:t>Interpretation: above storm wave base, not stratified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6226" y="1639957"/>
            <a:ext cx="77028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2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aury\Desktop\Devon Utica\Hershberger\Cropped core photos\5140-5150-w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782"/>
            <a:ext cx="5134768" cy="64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533" y="1905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533" y="1905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4.7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533" y="4800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2533" y="4800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4.7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933" y="1905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6933" y="1905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3.8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5933" y="4800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6933" y="4800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2.8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2266" y="1905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67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3266" y="1905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2.4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4800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58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5133" y="4800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3.8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8533" y="1905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533" y="1905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3.8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8533" y="4800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81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09533" y="4800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1.0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1000" y="1905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71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1905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2.6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42933" y="4800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63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23933" y="4800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2.9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685800"/>
            <a:ext cx="36476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 Point Pleasant and top of Lexington</a:t>
            </a:r>
          </a:p>
          <a:p>
            <a:endParaRPr lang="en-US" sz="2400" dirty="0"/>
          </a:p>
          <a:p>
            <a:r>
              <a:rPr lang="en-US" sz="2400" dirty="0" smtClean="0"/>
              <a:t>Despite the presence of some thicker bedded very clean brachiopod dominated limestone, high TOC occurs above and below </a:t>
            </a:r>
          </a:p>
          <a:p>
            <a:endParaRPr lang="en-US" sz="2400" dirty="0"/>
          </a:p>
          <a:p>
            <a:r>
              <a:rPr lang="en-US" sz="2400" dirty="0" smtClean="0"/>
              <a:t>Storm beds throughout – clearly above storm wave base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96349" y="3876260"/>
            <a:ext cx="1590260" cy="1182757"/>
            <a:chOff x="596349" y="3876260"/>
            <a:chExt cx="1590260" cy="1182757"/>
          </a:xfrm>
        </p:grpSpPr>
        <p:sp>
          <p:nvSpPr>
            <p:cNvPr id="3" name="TextBox 2"/>
            <p:cNvSpPr txBox="1"/>
            <p:nvPr/>
          </p:nvSpPr>
          <p:spPr>
            <a:xfrm>
              <a:off x="596349" y="3876260"/>
              <a:ext cx="1590260" cy="36933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Top Lexington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3" idx="2"/>
            </p:cNvCxnSpPr>
            <p:nvPr/>
          </p:nvCxnSpPr>
          <p:spPr>
            <a:xfrm>
              <a:off x="1391479" y="4245592"/>
              <a:ext cx="487016" cy="81342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68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4" descr="C:\Users\Taury\Desktop\Desktop April 2012\Devon Energy - Harstine Trust 2-3597 (Slabs)\Core 6 Box 5  Depths 3841-3851 (Wet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r="1381" b="5225"/>
          <a:stretch>
            <a:fillRect/>
          </a:stretch>
        </p:blipFill>
        <p:spPr bwMode="auto">
          <a:xfrm>
            <a:off x="236538" y="336550"/>
            <a:ext cx="498475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1" name="Group 33"/>
          <p:cNvGrpSpPr>
            <a:grpSpLocks/>
          </p:cNvGrpSpPr>
          <p:nvPr/>
        </p:nvGrpSpPr>
        <p:grpSpPr bwMode="auto">
          <a:xfrm>
            <a:off x="782638" y="466725"/>
            <a:ext cx="4148137" cy="3187700"/>
            <a:chOff x="782859" y="465955"/>
            <a:chExt cx="4148266" cy="318898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662361" y="465955"/>
              <a:ext cx="484202" cy="12864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573615" y="554891"/>
              <a:ext cx="484202" cy="90524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781427" y="3353189"/>
              <a:ext cx="469915" cy="139756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676805" y="3489769"/>
              <a:ext cx="393712" cy="165166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468993" y="3442125"/>
              <a:ext cx="484202" cy="90524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8587" y="3462771"/>
              <a:ext cx="423875" cy="104817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468993" y="526304"/>
              <a:ext cx="484202" cy="92112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467561" y="3389717"/>
              <a:ext cx="460389" cy="139756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446923" y="562832"/>
              <a:ext cx="484202" cy="131815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82859" y="591418"/>
              <a:ext cx="484202" cy="90523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</p:grp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7"/>
          <a:stretch>
            <a:fillRect/>
          </a:stretch>
        </p:blipFill>
        <p:spPr bwMode="auto">
          <a:xfrm>
            <a:off x="5448300" y="392113"/>
            <a:ext cx="3305175" cy="6110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80"/>
          <p:cNvGrpSpPr>
            <a:grpSpLocks/>
          </p:cNvGrpSpPr>
          <p:nvPr/>
        </p:nvGrpSpPr>
        <p:grpSpPr bwMode="auto">
          <a:xfrm>
            <a:off x="812800" y="409575"/>
            <a:ext cx="4149725" cy="5741988"/>
            <a:chOff x="512" y="331"/>
            <a:chExt cx="2614" cy="3617"/>
          </a:xfrm>
        </p:grpSpPr>
        <p:sp>
          <p:nvSpPr>
            <p:cNvPr id="135176" name="Text Box 4"/>
            <p:cNvSpPr txBox="1">
              <a:spLocks noChangeArrowheads="1"/>
            </p:cNvSpPr>
            <p:nvPr/>
          </p:nvSpPr>
          <p:spPr bwMode="auto">
            <a:xfrm>
              <a:off x="527" y="361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3.1</a:t>
              </a:r>
            </a:p>
          </p:txBody>
        </p:sp>
        <p:sp>
          <p:nvSpPr>
            <p:cNvPr id="135177" name="Text Box 5"/>
            <p:cNvSpPr txBox="1">
              <a:spLocks noChangeArrowheads="1"/>
            </p:cNvSpPr>
            <p:nvPr/>
          </p:nvSpPr>
          <p:spPr bwMode="auto">
            <a:xfrm>
              <a:off x="1097" y="2119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3.6</a:t>
              </a:r>
            </a:p>
          </p:txBody>
        </p:sp>
        <p:sp>
          <p:nvSpPr>
            <p:cNvPr id="135178" name="Text Box 6"/>
            <p:cNvSpPr txBox="1">
              <a:spLocks noChangeArrowheads="1"/>
            </p:cNvSpPr>
            <p:nvPr/>
          </p:nvSpPr>
          <p:spPr bwMode="auto">
            <a:xfrm>
              <a:off x="2195" y="334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2.6</a:t>
              </a:r>
            </a:p>
          </p:txBody>
        </p:sp>
        <p:sp>
          <p:nvSpPr>
            <p:cNvPr id="135179" name="Text Box 7"/>
            <p:cNvSpPr txBox="1">
              <a:spLocks noChangeArrowheads="1"/>
            </p:cNvSpPr>
            <p:nvPr/>
          </p:nvSpPr>
          <p:spPr bwMode="auto">
            <a:xfrm>
              <a:off x="1638" y="345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3.3</a:t>
              </a:r>
            </a:p>
          </p:txBody>
        </p:sp>
        <p:sp>
          <p:nvSpPr>
            <p:cNvPr id="135180" name="Text Box 8"/>
            <p:cNvSpPr txBox="1">
              <a:spLocks noChangeArrowheads="1"/>
            </p:cNvSpPr>
            <p:nvPr/>
          </p:nvSpPr>
          <p:spPr bwMode="auto">
            <a:xfrm>
              <a:off x="2227" y="2125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3.3</a:t>
              </a:r>
            </a:p>
          </p:txBody>
        </p:sp>
        <p:sp>
          <p:nvSpPr>
            <p:cNvPr id="135181" name="Text Box 9"/>
            <p:cNvSpPr txBox="1">
              <a:spLocks noChangeArrowheads="1"/>
            </p:cNvSpPr>
            <p:nvPr/>
          </p:nvSpPr>
          <p:spPr bwMode="auto">
            <a:xfrm>
              <a:off x="2782" y="331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2.0</a:t>
              </a:r>
            </a:p>
          </p:txBody>
        </p:sp>
        <p:sp>
          <p:nvSpPr>
            <p:cNvPr id="135182" name="Text Box 10"/>
            <p:cNvSpPr txBox="1">
              <a:spLocks noChangeArrowheads="1"/>
            </p:cNvSpPr>
            <p:nvPr/>
          </p:nvSpPr>
          <p:spPr bwMode="auto">
            <a:xfrm>
              <a:off x="2766" y="2115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1.6</a:t>
              </a:r>
            </a:p>
          </p:txBody>
        </p:sp>
        <p:sp>
          <p:nvSpPr>
            <p:cNvPr id="135183" name="Text Box 11"/>
            <p:cNvSpPr txBox="1">
              <a:spLocks noChangeArrowheads="1"/>
            </p:cNvSpPr>
            <p:nvPr/>
          </p:nvSpPr>
          <p:spPr bwMode="auto">
            <a:xfrm>
              <a:off x="1095" y="1563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0.2</a:t>
              </a:r>
            </a:p>
          </p:txBody>
        </p:sp>
        <p:sp>
          <p:nvSpPr>
            <p:cNvPr id="135184" name="Oval 12"/>
            <p:cNvSpPr>
              <a:spLocks noChangeArrowheads="1"/>
            </p:cNvSpPr>
            <p:nvPr/>
          </p:nvSpPr>
          <p:spPr bwMode="auto">
            <a:xfrm>
              <a:off x="1088" y="1525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algn="ctr"/>
              <a:endParaRPr lang="en-US" altLang="en-US" sz="2000" dirty="0">
                <a:latin typeface="Arial" charset="0"/>
              </a:endParaRPr>
            </a:p>
          </p:txBody>
        </p:sp>
        <p:sp>
          <p:nvSpPr>
            <p:cNvPr id="135185" name="Text Box 13"/>
            <p:cNvSpPr txBox="1">
              <a:spLocks noChangeArrowheads="1"/>
            </p:cNvSpPr>
            <p:nvPr/>
          </p:nvSpPr>
          <p:spPr bwMode="auto">
            <a:xfrm>
              <a:off x="512" y="2121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3.6</a:t>
              </a:r>
            </a:p>
          </p:txBody>
        </p:sp>
        <p:sp>
          <p:nvSpPr>
            <p:cNvPr id="135186" name="Text Box 14"/>
            <p:cNvSpPr txBox="1">
              <a:spLocks noChangeArrowheads="1"/>
            </p:cNvSpPr>
            <p:nvPr/>
          </p:nvSpPr>
          <p:spPr bwMode="auto">
            <a:xfrm>
              <a:off x="1116" y="356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4.1</a:t>
              </a:r>
            </a:p>
          </p:txBody>
        </p:sp>
        <p:sp>
          <p:nvSpPr>
            <p:cNvPr id="135187" name="Text Box 15"/>
            <p:cNvSpPr txBox="1">
              <a:spLocks noChangeArrowheads="1"/>
            </p:cNvSpPr>
            <p:nvPr/>
          </p:nvSpPr>
          <p:spPr bwMode="auto">
            <a:xfrm>
              <a:off x="2214" y="1676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3.4</a:t>
              </a:r>
            </a:p>
          </p:txBody>
        </p:sp>
        <p:sp>
          <p:nvSpPr>
            <p:cNvPr id="135188" name="Oval 16"/>
            <p:cNvSpPr>
              <a:spLocks noChangeArrowheads="1"/>
            </p:cNvSpPr>
            <p:nvPr/>
          </p:nvSpPr>
          <p:spPr bwMode="auto">
            <a:xfrm>
              <a:off x="2207" y="1638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algn="ctr"/>
              <a:endParaRPr lang="en-US" altLang="en-US" sz="2000" dirty="0">
                <a:latin typeface="Arial" charset="0"/>
              </a:endParaRPr>
            </a:p>
          </p:txBody>
        </p:sp>
        <p:sp>
          <p:nvSpPr>
            <p:cNvPr id="135189" name="Text Box 18"/>
            <p:cNvSpPr txBox="1">
              <a:spLocks noChangeArrowheads="1"/>
            </p:cNvSpPr>
            <p:nvPr/>
          </p:nvSpPr>
          <p:spPr bwMode="auto">
            <a:xfrm>
              <a:off x="1656" y="2757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3.2</a:t>
              </a:r>
            </a:p>
          </p:txBody>
        </p:sp>
        <p:sp>
          <p:nvSpPr>
            <p:cNvPr id="135190" name="Oval 19"/>
            <p:cNvSpPr>
              <a:spLocks noChangeArrowheads="1"/>
            </p:cNvSpPr>
            <p:nvPr/>
          </p:nvSpPr>
          <p:spPr bwMode="auto">
            <a:xfrm>
              <a:off x="1649" y="2719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algn="ctr"/>
              <a:endParaRPr lang="en-US" altLang="en-US" sz="2000" dirty="0">
                <a:latin typeface="Arial" charset="0"/>
              </a:endParaRPr>
            </a:p>
          </p:txBody>
        </p:sp>
        <p:sp>
          <p:nvSpPr>
            <p:cNvPr id="135191" name="Text Box 178"/>
            <p:cNvSpPr txBox="1">
              <a:spLocks noChangeArrowheads="1"/>
            </p:cNvSpPr>
            <p:nvPr/>
          </p:nvSpPr>
          <p:spPr bwMode="auto">
            <a:xfrm>
              <a:off x="2223" y="3648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1.2</a:t>
              </a:r>
            </a:p>
          </p:txBody>
        </p:sp>
        <p:sp>
          <p:nvSpPr>
            <p:cNvPr id="135192" name="Oval 179"/>
            <p:cNvSpPr>
              <a:spLocks noChangeArrowheads="1"/>
            </p:cNvSpPr>
            <p:nvPr/>
          </p:nvSpPr>
          <p:spPr bwMode="auto">
            <a:xfrm>
              <a:off x="2216" y="3610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algn="ctr"/>
              <a:endParaRPr lang="en-US" altLang="en-US" sz="2000" dirty="0">
                <a:latin typeface="Arial" charset="0"/>
              </a:endParaRPr>
            </a:p>
          </p:txBody>
        </p:sp>
      </p:grpSp>
      <p:sp>
        <p:nvSpPr>
          <p:cNvPr id="135174" name="Text Box 181"/>
          <p:cNvSpPr txBox="1">
            <a:spLocks noChangeArrowheads="1"/>
          </p:cNvSpPr>
          <p:nvPr/>
        </p:nvSpPr>
        <p:spPr bwMode="auto">
          <a:xfrm>
            <a:off x="309563" y="6521450"/>
            <a:ext cx="4687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>
                <a:latin typeface="Arial" charset="0"/>
              </a:rPr>
              <a:t>Samples are from the depths above the values</a:t>
            </a:r>
          </a:p>
        </p:txBody>
      </p:sp>
      <p:sp>
        <p:nvSpPr>
          <p:cNvPr id="135175" name="Rectangle 184"/>
          <p:cNvSpPr>
            <a:spLocks noChangeArrowheads="1"/>
          </p:cNvSpPr>
          <p:nvPr/>
        </p:nvSpPr>
        <p:spPr bwMode="auto">
          <a:xfrm>
            <a:off x="5464175" y="5524500"/>
            <a:ext cx="3382963" cy="1571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1520687" y="745435"/>
            <a:ext cx="3597965" cy="25543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7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4" descr="C:\Users\Taury\Desktop\Desktop April 2012\Devon Energy - Harstine Trust 2-3597 (Slabs)\Core 6 Box 5  Depths 3841-3851 (W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12828" r="1380" b="50838"/>
          <a:stretch/>
        </p:blipFill>
        <p:spPr bwMode="auto">
          <a:xfrm>
            <a:off x="467138" y="298173"/>
            <a:ext cx="8428384" cy="5785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934278" y="1321623"/>
            <a:ext cx="7643192" cy="4413255"/>
            <a:chOff x="934278" y="1321623"/>
            <a:chExt cx="7643192" cy="4413255"/>
          </a:xfrm>
        </p:grpSpPr>
        <p:sp>
          <p:nvSpPr>
            <p:cNvPr id="6" name="TextBox 5"/>
            <p:cNvSpPr txBox="1"/>
            <p:nvPr/>
          </p:nvSpPr>
          <p:spPr>
            <a:xfrm>
              <a:off x="5029201" y="4253948"/>
              <a:ext cx="1685077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ysClr val="windowText" lastClr="000000"/>
                  </a:solidFill>
                </a:rPr>
                <a:t>Scour surfaces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840357" y="1321623"/>
              <a:ext cx="1798982" cy="229342"/>
            </a:xfrm>
            <a:custGeom>
              <a:avLst/>
              <a:gdLst>
                <a:gd name="connsiteX0" fmla="*/ 0 w 1798982"/>
                <a:gd name="connsiteY0" fmla="*/ 149368 h 229342"/>
                <a:gd name="connsiteX1" fmla="*/ 427382 w 1798982"/>
                <a:gd name="connsiteY1" fmla="*/ 228881 h 229342"/>
                <a:gd name="connsiteX2" fmla="*/ 755373 w 1798982"/>
                <a:gd name="connsiteY2" fmla="*/ 179186 h 229342"/>
                <a:gd name="connsiteX3" fmla="*/ 815008 w 1798982"/>
                <a:gd name="connsiteY3" fmla="*/ 119551 h 229342"/>
                <a:gd name="connsiteX4" fmla="*/ 795130 w 1798982"/>
                <a:gd name="connsiteY4" fmla="*/ 40038 h 229342"/>
                <a:gd name="connsiteX5" fmla="*/ 1083365 w 1798982"/>
                <a:gd name="connsiteY5" fmla="*/ 30099 h 229342"/>
                <a:gd name="connsiteX6" fmla="*/ 1401417 w 1798982"/>
                <a:gd name="connsiteY6" fmla="*/ 69855 h 229342"/>
                <a:gd name="connsiteX7" fmla="*/ 1610139 w 1798982"/>
                <a:gd name="connsiteY7" fmla="*/ 281 h 229342"/>
                <a:gd name="connsiteX8" fmla="*/ 1798982 w 1798982"/>
                <a:gd name="connsiteY8" fmla="*/ 49977 h 22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8982" h="229342">
                  <a:moveTo>
                    <a:pt x="0" y="149368"/>
                  </a:moveTo>
                  <a:cubicBezTo>
                    <a:pt x="150743" y="186639"/>
                    <a:pt x="301487" y="223911"/>
                    <a:pt x="427382" y="228881"/>
                  </a:cubicBezTo>
                  <a:cubicBezTo>
                    <a:pt x="553277" y="233851"/>
                    <a:pt x="690769" y="197408"/>
                    <a:pt x="755373" y="179186"/>
                  </a:cubicBezTo>
                  <a:cubicBezTo>
                    <a:pt x="819977" y="160964"/>
                    <a:pt x="808382" y="142742"/>
                    <a:pt x="815008" y="119551"/>
                  </a:cubicBezTo>
                  <a:cubicBezTo>
                    <a:pt x="821634" y="96360"/>
                    <a:pt x="750404" y="54947"/>
                    <a:pt x="795130" y="40038"/>
                  </a:cubicBezTo>
                  <a:cubicBezTo>
                    <a:pt x="839856" y="25129"/>
                    <a:pt x="982317" y="25130"/>
                    <a:pt x="1083365" y="30099"/>
                  </a:cubicBezTo>
                  <a:cubicBezTo>
                    <a:pt x="1184413" y="35068"/>
                    <a:pt x="1313621" y="74825"/>
                    <a:pt x="1401417" y="69855"/>
                  </a:cubicBezTo>
                  <a:cubicBezTo>
                    <a:pt x="1489213" y="64885"/>
                    <a:pt x="1543878" y="3594"/>
                    <a:pt x="1610139" y="281"/>
                  </a:cubicBezTo>
                  <a:cubicBezTo>
                    <a:pt x="1676400" y="-3032"/>
                    <a:pt x="1737691" y="23472"/>
                    <a:pt x="1798982" y="4997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818243" y="1769165"/>
              <a:ext cx="1759227" cy="79513"/>
            </a:xfrm>
            <a:custGeom>
              <a:avLst/>
              <a:gdLst>
                <a:gd name="connsiteX0" fmla="*/ 0 w 1759227"/>
                <a:gd name="connsiteY0" fmla="*/ 79513 h 79513"/>
                <a:gd name="connsiteX1" fmla="*/ 327992 w 1759227"/>
                <a:gd name="connsiteY1" fmla="*/ 19878 h 79513"/>
                <a:gd name="connsiteX2" fmla="*/ 516835 w 1759227"/>
                <a:gd name="connsiteY2" fmla="*/ 59635 h 79513"/>
                <a:gd name="connsiteX3" fmla="*/ 815009 w 1759227"/>
                <a:gd name="connsiteY3" fmla="*/ 29818 h 79513"/>
                <a:gd name="connsiteX4" fmla="*/ 1023731 w 1759227"/>
                <a:gd name="connsiteY4" fmla="*/ 69574 h 79513"/>
                <a:gd name="connsiteX5" fmla="*/ 1470992 w 1759227"/>
                <a:gd name="connsiteY5" fmla="*/ 39757 h 79513"/>
                <a:gd name="connsiteX6" fmla="*/ 1759227 w 1759227"/>
                <a:gd name="connsiteY6" fmla="*/ 0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9227" h="79513">
                  <a:moveTo>
                    <a:pt x="0" y="79513"/>
                  </a:moveTo>
                  <a:cubicBezTo>
                    <a:pt x="120926" y="51352"/>
                    <a:pt x="241853" y="23191"/>
                    <a:pt x="327992" y="19878"/>
                  </a:cubicBezTo>
                  <a:cubicBezTo>
                    <a:pt x="414131" y="16565"/>
                    <a:pt x="435666" y="57978"/>
                    <a:pt x="516835" y="59635"/>
                  </a:cubicBezTo>
                  <a:cubicBezTo>
                    <a:pt x="598004" y="61292"/>
                    <a:pt x="730526" y="28162"/>
                    <a:pt x="815009" y="29818"/>
                  </a:cubicBezTo>
                  <a:cubicBezTo>
                    <a:pt x="899492" y="31474"/>
                    <a:pt x="914401" y="67918"/>
                    <a:pt x="1023731" y="69574"/>
                  </a:cubicBezTo>
                  <a:cubicBezTo>
                    <a:pt x="1133061" y="71230"/>
                    <a:pt x="1348409" y="51353"/>
                    <a:pt x="1470992" y="39757"/>
                  </a:cubicBezTo>
                  <a:cubicBezTo>
                    <a:pt x="1593575" y="28161"/>
                    <a:pt x="1676401" y="14080"/>
                    <a:pt x="1759227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822713" y="3586114"/>
              <a:ext cx="1779104" cy="34353"/>
            </a:xfrm>
            <a:custGeom>
              <a:avLst/>
              <a:gdLst>
                <a:gd name="connsiteX0" fmla="*/ 0 w 1779104"/>
                <a:gd name="connsiteY0" fmla="*/ 1912 h 34353"/>
                <a:gd name="connsiteX1" fmla="*/ 258417 w 1779104"/>
                <a:gd name="connsiteY1" fmla="*/ 1912 h 34353"/>
                <a:gd name="connsiteX2" fmla="*/ 437322 w 1779104"/>
                <a:gd name="connsiteY2" fmla="*/ 21790 h 34353"/>
                <a:gd name="connsiteX3" fmla="*/ 864704 w 1779104"/>
                <a:gd name="connsiteY3" fmla="*/ 31729 h 34353"/>
                <a:gd name="connsiteX4" fmla="*/ 1302026 w 1779104"/>
                <a:gd name="connsiteY4" fmla="*/ 31729 h 34353"/>
                <a:gd name="connsiteX5" fmla="*/ 1590261 w 1779104"/>
                <a:gd name="connsiteY5" fmla="*/ 1912 h 34353"/>
                <a:gd name="connsiteX6" fmla="*/ 1779104 w 1779104"/>
                <a:gd name="connsiteY6" fmla="*/ 11851 h 3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9104" h="34353">
                  <a:moveTo>
                    <a:pt x="0" y="1912"/>
                  </a:moveTo>
                  <a:cubicBezTo>
                    <a:pt x="92765" y="255"/>
                    <a:pt x="185530" y="-1401"/>
                    <a:pt x="258417" y="1912"/>
                  </a:cubicBezTo>
                  <a:cubicBezTo>
                    <a:pt x="331304" y="5225"/>
                    <a:pt x="336274" y="16821"/>
                    <a:pt x="437322" y="21790"/>
                  </a:cubicBezTo>
                  <a:cubicBezTo>
                    <a:pt x="538370" y="26759"/>
                    <a:pt x="720587" y="30073"/>
                    <a:pt x="864704" y="31729"/>
                  </a:cubicBezTo>
                  <a:cubicBezTo>
                    <a:pt x="1008821" y="33385"/>
                    <a:pt x="1181100" y="36699"/>
                    <a:pt x="1302026" y="31729"/>
                  </a:cubicBezTo>
                  <a:cubicBezTo>
                    <a:pt x="1422952" y="26760"/>
                    <a:pt x="1510748" y="5225"/>
                    <a:pt x="1590261" y="1912"/>
                  </a:cubicBezTo>
                  <a:cubicBezTo>
                    <a:pt x="1669774" y="-1401"/>
                    <a:pt x="1724439" y="5225"/>
                    <a:pt x="1779104" y="11851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934278" y="5664730"/>
              <a:ext cx="1719470" cy="70148"/>
            </a:xfrm>
            <a:custGeom>
              <a:avLst/>
              <a:gdLst>
                <a:gd name="connsiteX0" fmla="*/ 0 w 1719470"/>
                <a:gd name="connsiteY0" fmla="*/ 50270 h 70148"/>
                <a:gd name="connsiteX1" fmla="*/ 337931 w 1719470"/>
                <a:gd name="connsiteY1" fmla="*/ 40331 h 70148"/>
                <a:gd name="connsiteX2" fmla="*/ 556592 w 1719470"/>
                <a:gd name="connsiteY2" fmla="*/ 574 h 70148"/>
                <a:gd name="connsiteX3" fmla="*/ 1113183 w 1719470"/>
                <a:gd name="connsiteY3" fmla="*/ 20453 h 70148"/>
                <a:gd name="connsiteX4" fmla="*/ 1719470 w 1719470"/>
                <a:gd name="connsiteY4" fmla="*/ 70148 h 7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470" h="70148">
                  <a:moveTo>
                    <a:pt x="0" y="50270"/>
                  </a:moveTo>
                  <a:cubicBezTo>
                    <a:pt x="122583" y="49442"/>
                    <a:pt x="245166" y="48614"/>
                    <a:pt x="337931" y="40331"/>
                  </a:cubicBezTo>
                  <a:cubicBezTo>
                    <a:pt x="430696" y="32048"/>
                    <a:pt x="427383" y="3887"/>
                    <a:pt x="556592" y="574"/>
                  </a:cubicBezTo>
                  <a:cubicBezTo>
                    <a:pt x="685801" y="-2739"/>
                    <a:pt x="919370" y="8857"/>
                    <a:pt x="1113183" y="20453"/>
                  </a:cubicBezTo>
                  <a:cubicBezTo>
                    <a:pt x="1306996" y="32049"/>
                    <a:pt x="1513233" y="51098"/>
                    <a:pt x="1719470" y="7014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5526157" y="1610139"/>
              <a:ext cx="208721" cy="26338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11" idx="2"/>
            </p:cNvCxnSpPr>
            <p:nvPr/>
          </p:nvCxnSpPr>
          <p:spPr>
            <a:xfrm flipV="1">
              <a:off x="6549887" y="1828800"/>
              <a:ext cx="785191" cy="24649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12" idx="4"/>
            </p:cNvCxnSpPr>
            <p:nvPr/>
          </p:nvCxnSpPr>
          <p:spPr>
            <a:xfrm flipH="1" flipV="1">
              <a:off x="4124739" y="3617843"/>
              <a:ext cx="894522" cy="655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584175" y="4611757"/>
              <a:ext cx="2464903" cy="10336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186609" y="6102626"/>
            <a:ext cx="5367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Scour surfaces underlie all limestone beds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275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7067"/>
            <a:ext cx="7772400" cy="1143000"/>
          </a:xfrm>
        </p:spPr>
        <p:txBody>
          <a:bodyPr/>
          <a:lstStyle/>
          <a:p>
            <a:r>
              <a:rPr lang="en-US" i="1" dirty="0" smtClean="0"/>
              <a:t>In Situ </a:t>
            </a:r>
            <a:r>
              <a:rPr lang="en-US" dirty="0" smtClean="0"/>
              <a:t>Fossils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90133"/>
            <a:ext cx="7772400" cy="4114800"/>
          </a:xfrm>
        </p:spPr>
        <p:txBody>
          <a:bodyPr/>
          <a:lstStyle/>
          <a:p>
            <a:r>
              <a:rPr lang="en-US" sz="2800" dirty="0"/>
              <a:t>Brachiopods, trilobites, bryozoans, echinoderms and ostracods all are benthic </a:t>
            </a:r>
            <a:r>
              <a:rPr lang="en-US" sz="2800" dirty="0" smtClean="0"/>
              <a:t>organisms </a:t>
            </a:r>
            <a:r>
              <a:rPr lang="en-US" sz="2800" dirty="0"/>
              <a:t>that lived on the sea floor</a:t>
            </a:r>
          </a:p>
          <a:p>
            <a:r>
              <a:rPr lang="en-US" sz="2800" dirty="0" smtClean="0"/>
              <a:t>The presence of benthic fossils in the organic-rich strata and interbedded with the organic-rich strata suggest that the water conditions were probably never anoxic or if they were it was for very brief periods</a:t>
            </a:r>
          </a:p>
          <a:p>
            <a:r>
              <a:rPr lang="en-US" sz="2800" u="sng" dirty="0" smtClean="0"/>
              <a:t>Interpretation: Low oxygen at times, probably never anoxic (it may have been anoxic from the sediment-water interface down at times)</a:t>
            </a:r>
            <a:endParaRPr lang="en-US" sz="2800" u="sng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96348" y="1288775"/>
            <a:ext cx="7802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6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22" descr="C:\Users\Taury\Desktop\Desktop April 2012\Devon Energy - Harstine Trust 2-3597 (Slabs)\Core 6 Box 2  Depths 3811-3821 (We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9113" r="74358" b="57588"/>
          <a:stretch>
            <a:fillRect/>
          </a:stretch>
        </p:blipFill>
        <p:spPr bwMode="auto">
          <a:xfrm>
            <a:off x="7046913" y="257175"/>
            <a:ext cx="1749425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57175"/>
            <a:ext cx="66659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3"/>
          <p:cNvSpPr txBox="1">
            <a:spLocks noChangeArrowheads="1"/>
          </p:cNvSpPr>
          <p:nvPr/>
        </p:nvSpPr>
        <p:spPr bwMode="auto">
          <a:xfrm>
            <a:off x="293688" y="5287963"/>
            <a:ext cx="4535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Ostracods  and trilobites in calcareous black shale </a:t>
            </a:r>
            <a:r>
              <a:rPr lang="en-US" altLang="en-US" dirty="0" smtClean="0"/>
              <a:t>overlie scour surface - </a:t>
            </a:r>
            <a:r>
              <a:rPr lang="en-US" altLang="en-US" dirty="0"/>
              <a:t>3.0% </a:t>
            </a:r>
            <a:r>
              <a:rPr lang="en-US" altLang="en-US" dirty="0" smtClean="0"/>
              <a:t>TOC</a:t>
            </a:r>
            <a:endParaRPr lang="en-US" altLang="en-US" dirty="0"/>
          </a:p>
        </p:txBody>
      </p:sp>
      <p:sp>
        <p:nvSpPr>
          <p:cNvPr id="118791" name="Oval 5"/>
          <p:cNvSpPr>
            <a:spLocks noChangeArrowheads="1"/>
          </p:cNvSpPr>
          <p:nvPr/>
        </p:nvSpPr>
        <p:spPr bwMode="auto">
          <a:xfrm>
            <a:off x="7678738" y="3522663"/>
            <a:ext cx="598487" cy="5984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18792" name="Text Box 6"/>
          <p:cNvSpPr txBox="1">
            <a:spLocks noChangeArrowheads="1"/>
          </p:cNvSpPr>
          <p:nvPr/>
        </p:nvSpPr>
        <p:spPr bwMode="auto">
          <a:xfrm>
            <a:off x="7720013" y="3557588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r>
              <a:rPr lang="en-US" altLang="en-US" dirty="0"/>
              <a:t>3.0</a:t>
            </a:r>
          </a:p>
        </p:txBody>
      </p:sp>
      <p:graphicFrame>
        <p:nvGraphicFramePr>
          <p:cNvPr id="118786" name="Object 7"/>
          <p:cNvGraphicFramePr>
            <a:graphicFrameLocks noChangeAspect="1"/>
          </p:cNvGraphicFramePr>
          <p:nvPr/>
        </p:nvGraphicFramePr>
        <p:xfrm>
          <a:off x="4860925" y="5356225"/>
          <a:ext cx="2090738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Chart" r:id="rId5" imgW="4267200" imgH="2886122" progId="Excel.Chart.8">
                  <p:embed/>
                </p:oleObj>
              </mc:Choice>
              <mc:Fallback>
                <p:oleObj name="Chart" r:id="rId5" imgW="4267200" imgH="288612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5356225"/>
                        <a:ext cx="2090738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7" name="Object 8"/>
          <p:cNvGraphicFramePr>
            <a:graphicFrameLocks noChangeAspect="1"/>
          </p:cNvGraphicFramePr>
          <p:nvPr/>
        </p:nvGraphicFramePr>
        <p:xfrm>
          <a:off x="6978650" y="5351463"/>
          <a:ext cx="2127250" cy="143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Chart" r:id="rId7" imgW="3781410" imgH="2543173" progId="Excel.Chart.8">
                  <p:embed/>
                </p:oleObj>
              </mc:Choice>
              <mc:Fallback>
                <p:oleObj name="Chart" r:id="rId7" imgW="3781410" imgH="254317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5351463"/>
                        <a:ext cx="2127250" cy="143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8793" name="Group 9"/>
          <p:cNvGrpSpPr>
            <a:grpSpLocks/>
          </p:cNvGrpSpPr>
          <p:nvPr/>
        </p:nvGrpSpPr>
        <p:grpSpPr bwMode="auto">
          <a:xfrm>
            <a:off x="5738813" y="4884738"/>
            <a:ext cx="1011237" cy="366712"/>
            <a:chOff x="3498" y="2969"/>
            <a:chExt cx="637" cy="231"/>
          </a:xfrm>
        </p:grpSpPr>
        <p:sp>
          <p:nvSpPr>
            <p:cNvPr id="118795" name="Line 10"/>
            <p:cNvSpPr>
              <a:spLocks noChangeShapeType="1"/>
            </p:cNvSpPr>
            <p:nvPr/>
          </p:nvSpPr>
          <p:spPr bwMode="auto">
            <a:xfrm>
              <a:off x="3498" y="2987"/>
              <a:ext cx="6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118796" name="Line 11"/>
            <p:cNvSpPr>
              <a:spLocks noChangeShapeType="1"/>
            </p:cNvSpPr>
            <p:nvPr/>
          </p:nvSpPr>
          <p:spPr bwMode="auto">
            <a:xfrm>
              <a:off x="3504" y="2981"/>
              <a:ext cx="0" cy="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118797" name="Line 12"/>
            <p:cNvSpPr>
              <a:spLocks noChangeShapeType="1"/>
            </p:cNvSpPr>
            <p:nvPr/>
          </p:nvSpPr>
          <p:spPr bwMode="auto">
            <a:xfrm>
              <a:off x="4127" y="2981"/>
              <a:ext cx="0" cy="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118798" name="Text Box 13"/>
            <p:cNvSpPr txBox="1">
              <a:spLocks noChangeArrowheads="1"/>
            </p:cNvSpPr>
            <p:nvPr/>
          </p:nvSpPr>
          <p:spPr bwMode="auto">
            <a:xfrm>
              <a:off x="3530" y="2969"/>
              <a:ext cx="5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dirty="0">
                  <a:latin typeface="Arial" charset="0"/>
                </a:rPr>
                <a:t>0.5mm</a:t>
              </a: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7620000" y="374650"/>
            <a:ext cx="606425" cy="2381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dirty="0">
              <a:latin typeface="Times New Roman" pitchFamily="18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0" descr="C:\Users\Taury\Desktop\Desktop April 2012\Devon Energy - Harstine Trust 2-3597 (Slabs)\Core 5 Box 7 &amp; Core 6 Box 1  Depths 3801-3811 (Wet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 r="2086" b="7021"/>
          <a:stretch>
            <a:fillRect/>
          </a:stretch>
        </p:blipFill>
        <p:spPr bwMode="auto">
          <a:xfrm>
            <a:off x="144463" y="304800"/>
            <a:ext cx="5095875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4691" name="Group 29"/>
          <p:cNvGrpSpPr>
            <a:grpSpLocks/>
          </p:cNvGrpSpPr>
          <p:nvPr/>
        </p:nvGrpSpPr>
        <p:grpSpPr bwMode="auto">
          <a:xfrm>
            <a:off x="809625" y="490538"/>
            <a:ext cx="4103688" cy="3213100"/>
            <a:chOff x="810270" y="490446"/>
            <a:chExt cx="4102577" cy="321308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754577" y="539658"/>
              <a:ext cx="484056" cy="146049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646511" y="636495"/>
              <a:ext cx="484056" cy="9207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611741" y="3611454"/>
              <a:ext cx="484056" cy="9207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649685" y="3481280"/>
              <a:ext cx="484056" cy="9207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551141" y="3460642"/>
              <a:ext cx="485643" cy="9048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862644" y="3420955"/>
              <a:ext cx="484056" cy="90487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478136" y="490446"/>
              <a:ext cx="484056" cy="9207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416094" y="3511442"/>
              <a:ext cx="484057" cy="9207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28790" y="590457"/>
              <a:ext cx="484057" cy="9207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10270" y="626970"/>
              <a:ext cx="484057" cy="92075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Arial" charset="0"/>
              </a:endParaRPr>
            </a:p>
          </p:txBody>
        </p:sp>
      </p:grp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7"/>
          <a:stretch>
            <a:fillRect/>
          </a:stretch>
        </p:blipFill>
        <p:spPr bwMode="auto">
          <a:xfrm>
            <a:off x="5448300" y="392113"/>
            <a:ext cx="3305175" cy="6110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64"/>
          <p:cNvGrpSpPr>
            <a:grpSpLocks/>
          </p:cNvGrpSpPr>
          <p:nvPr/>
        </p:nvGrpSpPr>
        <p:grpSpPr bwMode="auto">
          <a:xfrm>
            <a:off x="812800" y="568325"/>
            <a:ext cx="4179888" cy="5278438"/>
            <a:chOff x="512" y="358"/>
            <a:chExt cx="2633" cy="3325"/>
          </a:xfrm>
        </p:grpSpPr>
        <p:sp>
          <p:nvSpPr>
            <p:cNvPr id="114695" name="Text Box 4"/>
            <p:cNvSpPr txBox="1">
              <a:spLocks noChangeArrowheads="1"/>
            </p:cNvSpPr>
            <p:nvPr/>
          </p:nvSpPr>
          <p:spPr bwMode="auto">
            <a:xfrm>
              <a:off x="527" y="388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2.1</a:t>
              </a:r>
            </a:p>
          </p:txBody>
        </p:sp>
        <p:sp>
          <p:nvSpPr>
            <p:cNvPr id="114696" name="Text Box 5"/>
            <p:cNvSpPr txBox="1">
              <a:spLocks noChangeArrowheads="1"/>
            </p:cNvSpPr>
            <p:nvPr/>
          </p:nvSpPr>
          <p:spPr bwMode="auto">
            <a:xfrm>
              <a:off x="1097" y="2146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2.5</a:t>
              </a:r>
            </a:p>
          </p:txBody>
        </p:sp>
        <p:sp>
          <p:nvSpPr>
            <p:cNvPr id="114697" name="Text Box 6"/>
            <p:cNvSpPr txBox="1">
              <a:spLocks noChangeArrowheads="1"/>
            </p:cNvSpPr>
            <p:nvPr/>
          </p:nvSpPr>
          <p:spPr bwMode="auto">
            <a:xfrm>
              <a:off x="2195" y="361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2.1</a:t>
              </a:r>
            </a:p>
          </p:txBody>
        </p:sp>
        <p:sp>
          <p:nvSpPr>
            <p:cNvPr id="114698" name="Text Box 7"/>
            <p:cNvSpPr txBox="1">
              <a:spLocks noChangeArrowheads="1"/>
            </p:cNvSpPr>
            <p:nvPr/>
          </p:nvSpPr>
          <p:spPr bwMode="auto">
            <a:xfrm>
              <a:off x="1638" y="372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2.8</a:t>
              </a:r>
            </a:p>
          </p:txBody>
        </p:sp>
        <p:sp>
          <p:nvSpPr>
            <p:cNvPr id="114699" name="Text Box 8"/>
            <p:cNvSpPr txBox="1">
              <a:spLocks noChangeArrowheads="1"/>
            </p:cNvSpPr>
            <p:nvPr/>
          </p:nvSpPr>
          <p:spPr bwMode="auto">
            <a:xfrm>
              <a:off x="1658" y="2155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1.2</a:t>
              </a:r>
            </a:p>
          </p:txBody>
        </p:sp>
        <p:sp>
          <p:nvSpPr>
            <p:cNvPr id="114700" name="Text Box 9"/>
            <p:cNvSpPr txBox="1">
              <a:spLocks noChangeArrowheads="1"/>
            </p:cNvSpPr>
            <p:nvPr/>
          </p:nvSpPr>
          <p:spPr bwMode="auto">
            <a:xfrm>
              <a:off x="2227" y="2152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1.5</a:t>
              </a:r>
            </a:p>
          </p:txBody>
        </p:sp>
        <p:sp>
          <p:nvSpPr>
            <p:cNvPr id="114701" name="Text Box 10"/>
            <p:cNvSpPr txBox="1">
              <a:spLocks noChangeArrowheads="1"/>
            </p:cNvSpPr>
            <p:nvPr/>
          </p:nvSpPr>
          <p:spPr bwMode="auto">
            <a:xfrm>
              <a:off x="2782" y="358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2.7</a:t>
              </a:r>
            </a:p>
          </p:txBody>
        </p:sp>
        <p:sp>
          <p:nvSpPr>
            <p:cNvPr id="114702" name="Text Box 11"/>
            <p:cNvSpPr txBox="1">
              <a:spLocks noChangeArrowheads="1"/>
            </p:cNvSpPr>
            <p:nvPr/>
          </p:nvSpPr>
          <p:spPr bwMode="auto">
            <a:xfrm>
              <a:off x="2801" y="2142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2.2</a:t>
              </a:r>
            </a:p>
          </p:txBody>
        </p:sp>
        <p:sp>
          <p:nvSpPr>
            <p:cNvPr id="114703" name="Text Box 12"/>
            <p:cNvSpPr txBox="1">
              <a:spLocks noChangeArrowheads="1"/>
            </p:cNvSpPr>
            <p:nvPr/>
          </p:nvSpPr>
          <p:spPr bwMode="auto">
            <a:xfrm>
              <a:off x="1668" y="3383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2.9</a:t>
              </a:r>
            </a:p>
          </p:txBody>
        </p:sp>
        <p:sp>
          <p:nvSpPr>
            <p:cNvPr id="114704" name="Oval 13"/>
            <p:cNvSpPr>
              <a:spLocks noChangeArrowheads="1"/>
            </p:cNvSpPr>
            <p:nvPr/>
          </p:nvSpPr>
          <p:spPr bwMode="auto">
            <a:xfrm>
              <a:off x="1661" y="3345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algn="ctr"/>
              <a:endParaRPr lang="en-US" altLang="en-US" sz="2000" dirty="0">
                <a:latin typeface="Arial" charset="0"/>
              </a:endParaRPr>
            </a:p>
          </p:txBody>
        </p:sp>
        <p:sp>
          <p:nvSpPr>
            <p:cNvPr id="114705" name="Text Box 14"/>
            <p:cNvSpPr txBox="1">
              <a:spLocks noChangeArrowheads="1"/>
            </p:cNvSpPr>
            <p:nvPr/>
          </p:nvSpPr>
          <p:spPr bwMode="auto">
            <a:xfrm>
              <a:off x="512" y="2148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1.1</a:t>
              </a:r>
            </a:p>
          </p:txBody>
        </p:sp>
        <p:sp>
          <p:nvSpPr>
            <p:cNvPr id="114706" name="Text Box 15"/>
            <p:cNvSpPr txBox="1">
              <a:spLocks noChangeArrowheads="1"/>
            </p:cNvSpPr>
            <p:nvPr/>
          </p:nvSpPr>
          <p:spPr bwMode="auto">
            <a:xfrm>
              <a:off x="1116" y="383"/>
              <a:ext cx="344" cy="256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2.6</a:t>
              </a:r>
            </a:p>
          </p:txBody>
        </p:sp>
        <p:sp>
          <p:nvSpPr>
            <p:cNvPr id="114707" name="Text Box 162"/>
            <p:cNvSpPr txBox="1">
              <a:spLocks noChangeArrowheads="1"/>
            </p:cNvSpPr>
            <p:nvPr/>
          </p:nvSpPr>
          <p:spPr bwMode="auto">
            <a:xfrm>
              <a:off x="2234" y="2881"/>
              <a:ext cx="33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chemeClr val="tx2"/>
                  </a:solidFill>
                  <a:latin typeface="Arial" charset="0"/>
                </a:rPr>
                <a:t>3.1</a:t>
              </a:r>
            </a:p>
          </p:txBody>
        </p:sp>
        <p:sp>
          <p:nvSpPr>
            <p:cNvPr id="114708" name="Oval 163"/>
            <p:cNvSpPr>
              <a:spLocks noChangeArrowheads="1"/>
            </p:cNvSpPr>
            <p:nvPr/>
          </p:nvSpPr>
          <p:spPr bwMode="auto">
            <a:xfrm>
              <a:off x="2227" y="2843"/>
              <a:ext cx="338" cy="33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cs typeface="Arial" charset="0"/>
                </a:defRPr>
              </a:lvl9pPr>
            </a:lstStyle>
            <a:p>
              <a:pPr algn="ctr"/>
              <a:endParaRPr lang="en-US" altLang="en-US" sz="2000" dirty="0">
                <a:latin typeface="Arial" charset="0"/>
              </a:endParaRPr>
            </a:p>
          </p:txBody>
        </p:sp>
      </p:grpSp>
      <p:sp>
        <p:nvSpPr>
          <p:cNvPr id="114694" name="Rectangle 167"/>
          <p:cNvSpPr>
            <a:spLocks noChangeArrowheads="1"/>
          </p:cNvSpPr>
          <p:nvPr/>
        </p:nvSpPr>
        <p:spPr bwMode="auto">
          <a:xfrm>
            <a:off x="5400675" y="4924425"/>
            <a:ext cx="3382963" cy="1571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46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8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9"/>
          <a:stretch>
            <a:fillRect/>
          </a:stretch>
        </p:blipFill>
        <p:spPr bwMode="auto">
          <a:xfrm>
            <a:off x="282575" y="927100"/>
            <a:ext cx="865505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9829"/>
          <p:cNvSpPr txBox="1">
            <a:spLocks noChangeArrowheads="1"/>
          </p:cNvSpPr>
          <p:nvPr/>
        </p:nvSpPr>
        <p:spPr bwMode="auto">
          <a:xfrm>
            <a:off x="511175" y="3686175"/>
            <a:ext cx="816768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Spreadsheet example of main constituents of the Harstine Trust core in the Utica-Point Pleaseant-Trenton section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There were different depths on the samples and thin sections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Diagenetic minerals include dolomite, anhydrite, chert and pyrite, skeletal grains include all fossils and fossil debris, Pellets are rare, calcite cements grainstones, clay and  silt are common and detrital – Grain density calculated relative abundance </a:t>
            </a:r>
          </a:p>
        </p:txBody>
      </p:sp>
      <p:sp>
        <p:nvSpPr>
          <p:cNvPr id="5124" name="Text Box 9830"/>
          <p:cNvSpPr txBox="1">
            <a:spLocks noChangeArrowheads="1"/>
          </p:cNvSpPr>
          <p:nvPr/>
        </p:nvSpPr>
        <p:spPr bwMode="auto">
          <a:xfrm>
            <a:off x="2759075" y="279400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</a:rPr>
              <a:t>Main Constituents </a:t>
            </a:r>
          </a:p>
        </p:txBody>
      </p:sp>
    </p:spTree>
    <p:extLst>
      <p:ext uri="{BB962C8B-B14F-4D97-AF65-F5344CB8AC3E}">
        <p14:creationId xmlns:p14="http://schemas.microsoft.com/office/powerpoint/2010/main" val="14928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0200"/>
            <a:ext cx="7772400" cy="1143000"/>
          </a:xfrm>
        </p:spPr>
        <p:txBody>
          <a:bodyPr/>
          <a:lstStyle/>
          <a:p>
            <a:r>
              <a:rPr lang="en-US" sz="4000" dirty="0" smtClean="0"/>
              <a:t>Laminations Produced by Moving </a:t>
            </a:r>
            <a:r>
              <a:rPr lang="en-US" sz="4000" dirty="0"/>
              <a:t>B</a:t>
            </a:r>
            <a:r>
              <a:rPr lang="en-US" sz="4000" dirty="0" smtClean="0"/>
              <a:t>ottom </a:t>
            </a:r>
            <a:r>
              <a:rPr lang="en-US" sz="4000" dirty="0"/>
              <a:t>C</a:t>
            </a:r>
            <a:r>
              <a:rPr lang="en-US" sz="4000" dirty="0" smtClean="0"/>
              <a:t>urrents</a:t>
            </a:r>
            <a:endParaRPr lang="en-US" sz="4000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344" y="1757464"/>
            <a:ext cx="49911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Laminations are common in black shales and are commonly used as evidence of deep quiet deposition as clay settled out of suspension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New research suggests, however, that these laminations may actually form in moving water with flow rates up to 30 </a:t>
            </a:r>
            <a:r>
              <a:rPr lang="en-US" sz="2600" dirty="0" smtClean="0"/>
              <a:t>cm/s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Organic-matter may have been protected by clay floccules which maintained anoxic microenvironment </a:t>
            </a:r>
          </a:p>
          <a:p>
            <a:pPr>
              <a:lnSpc>
                <a:spcPct val="90000"/>
              </a:lnSpc>
            </a:pPr>
            <a:endParaRPr lang="en-US" sz="2600" dirty="0"/>
          </a:p>
        </p:txBody>
      </p:sp>
      <p:sp>
        <p:nvSpPr>
          <p:cNvPr id="216069" name="Line 5"/>
          <p:cNvSpPr>
            <a:spLocks noChangeShapeType="1"/>
          </p:cNvSpPr>
          <p:nvPr/>
        </p:nvSpPr>
        <p:spPr bwMode="auto">
          <a:xfrm>
            <a:off x="749300" y="1638300"/>
            <a:ext cx="812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7" name="Picture 20" descr="C:\Users\Taury\Desktop\Desktop April 2012\Devon Energy - Harstine Trust 2-3597 (Slabs)\Core 5 Box 7 &amp; Core 6 Box 1  Depths 3801-3811 (Wet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8279" r="56750" b="51911"/>
          <a:stretch/>
        </p:blipFill>
        <p:spPr bwMode="auto">
          <a:xfrm>
            <a:off x="5608540" y="1905830"/>
            <a:ext cx="3333080" cy="415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8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8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4864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Schieber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88836" y="4979506"/>
            <a:ext cx="3935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Flow rates up to 25 or 30 cm/s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18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7010400" y="64008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1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IU Shale Research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489200" y="106363"/>
            <a:ext cx="4114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Internal Cross-Laminae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533400" y="836613"/>
            <a:ext cx="8121650" cy="158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381000" y="3705225"/>
            <a:ext cx="8305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cross-section the layers that constitute clinoforms show low-angle laminae, inclined in downcurrent direction. The latter are compacted foresets of initially water-rich muddy ripples.</a:t>
            </a:r>
          </a:p>
        </p:txBody>
      </p:sp>
      <p:grpSp>
        <p:nvGrpSpPr>
          <p:cNvPr id="23558" name="Group 14"/>
          <p:cNvGrpSpPr>
            <a:grpSpLocks/>
          </p:cNvGrpSpPr>
          <p:nvPr/>
        </p:nvGrpSpPr>
        <p:grpSpPr bwMode="auto">
          <a:xfrm>
            <a:off x="0" y="1066800"/>
            <a:ext cx="9144000" cy="2722563"/>
            <a:chOff x="0" y="864"/>
            <a:chExt cx="5760" cy="1715"/>
          </a:xfrm>
        </p:grpSpPr>
        <p:pic>
          <p:nvPicPr>
            <p:cNvPr id="23602" name="Picture 5" descr="DSC_2982mod"/>
            <p:cNvPicPr>
              <a:picLocks noChangeAspect="1" noChangeArrowheads="1"/>
            </p:cNvPicPr>
            <p:nvPr/>
          </p:nvPicPr>
          <p:blipFill>
            <a:blip r:embed="rId2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5760" cy="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03" name="AutoShape 7"/>
            <p:cNvSpPr>
              <a:spLocks noChangeArrowheads="1"/>
            </p:cNvSpPr>
            <p:nvPr/>
          </p:nvSpPr>
          <p:spPr bwMode="auto">
            <a:xfrm>
              <a:off x="3984" y="864"/>
              <a:ext cx="912" cy="288"/>
            </a:xfrm>
            <a:prstGeom prst="leftArrow">
              <a:avLst>
                <a:gd name="adj1" fmla="val 50000"/>
                <a:gd name="adj2" fmla="val 791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8552" name="Text Box 8"/>
            <p:cNvSpPr txBox="1">
              <a:spLocks noChangeArrowheads="1"/>
            </p:cNvSpPr>
            <p:nvPr/>
          </p:nvSpPr>
          <p:spPr bwMode="auto">
            <a:xfrm>
              <a:off x="5088" y="864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Flow</a:t>
              </a:r>
            </a:p>
          </p:txBody>
        </p:sp>
      </p:grp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6934200" y="2195513"/>
            <a:ext cx="381000" cy="152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54" name="AutoShape 10"/>
          <p:cNvSpPr>
            <a:spLocks noChangeArrowheads="1"/>
          </p:cNvSpPr>
          <p:nvPr/>
        </p:nvSpPr>
        <p:spPr bwMode="auto">
          <a:xfrm>
            <a:off x="5867400" y="2246313"/>
            <a:ext cx="381000" cy="152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55" name="AutoShape 11"/>
          <p:cNvSpPr>
            <a:spLocks noChangeArrowheads="1"/>
          </p:cNvSpPr>
          <p:nvPr/>
        </p:nvSpPr>
        <p:spPr bwMode="auto">
          <a:xfrm>
            <a:off x="4724400" y="2259013"/>
            <a:ext cx="381000" cy="152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56" name="AutoShape 12"/>
          <p:cNvSpPr>
            <a:spLocks noChangeArrowheads="1"/>
          </p:cNvSpPr>
          <p:nvPr/>
        </p:nvSpPr>
        <p:spPr bwMode="auto">
          <a:xfrm>
            <a:off x="3276600" y="2208213"/>
            <a:ext cx="381000" cy="152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8557" name="AutoShape 13"/>
          <p:cNvSpPr>
            <a:spLocks noChangeArrowheads="1"/>
          </p:cNvSpPr>
          <p:nvPr/>
        </p:nvSpPr>
        <p:spPr bwMode="auto">
          <a:xfrm>
            <a:off x="381000" y="2195513"/>
            <a:ext cx="381000" cy="152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3564" name="Group 50"/>
          <p:cNvGrpSpPr>
            <a:grpSpLocks/>
          </p:cNvGrpSpPr>
          <p:nvPr/>
        </p:nvGrpSpPr>
        <p:grpSpPr bwMode="auto">
          <a:xfrm>
            <a:off x="3048000" y="5334000"/>
            <a:ext cx="5943600" cy="762000"/>
            <a:chOff x="1920" y="1392"/>
            <a:chExt cx="3744" cy="480"/>
          </a:xfrm>
        </p:grpSpPr>
        <p:sp>
          <p:nvSpPr>
            <p:cNvPr id="23584" name="Rectangle 51"/>
            <p:cNvSpPr>
              <a:spLocks noChangeArrowheads="1"/>
            </p:cNvSpPr>
            <p:nvPr/>
          </p:nvSpPr>
          <p:spPr bwMode="auto">
            <a:xfrm>
              <a:off x="1920" y="1392"/>
              <a:ext cx="3696" cy="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3585" name="Group 52"/>
            <p:cNvGrpSpPr>
              <a:grpSpLocks/>
            </p:cNvGrpSpPr>
            <p:nvPr/>
          </p:nvGrpSpPr>
          <p:grpSpPr bwMode="auto">
            <a:xfrm>
              <a:off x="1920" y="1392"/>
              <a:ext cx="3744" cy="480"/>
              <a:chOff x="576" y="3600"/>
              <a:chExt cx="3744" cy="480"/>
            </a:xfrm>
          </p:grpSpPr>
          <p:sp>
            <p:nvSpPr>
              <p:cNvPr id="23586" name="Line 53"/>
              <p:cNvSpPr>
                <a:spLocks noChangeShapeType="1"/>
              </p:cNvSpPr>
              <p:nvPr/>
            </p:nvSpPr>
            <p:spPr bwMode="auto">
              <a:xfrm flipV="1">
                <a:off x="2640" y="3648"/>
                <a:ext cx="1680" cy="38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587" name="Line 54"/>
              <p:cNvSpPr>
                <a:spLocks noChangeShapeType="1"/>
              </p:cNvSpPr>
              <p:nvPr/>
            </p:nvSpPr>
            <p:spPr bwMode="auto">
              <a:xfrm flipV="1">
                <a:off x="2304" y="3840"/>
                <a:ext cx="1968" cy="24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3588" name="Group 55"/>
              <p:cNvGrpSpPr>
                <a:grpSpLocks/>
              </p:cNvGrpSpPr>
              <p:nvPr/>
            </p:nvGrpSpPr>
            <p:grpSpPr bwMode="auto">
              <a:xfrm>
                <a:off x="576" y="3600"/>
                <a:ext cx="3744" cy="480"/>
                <a:chOff x="576" y="3600"/>
                <a:chExt cx="3744" cy="480"/>
              </a:xfrm>
            </p:grpSpPr>
            <p:sp>
              <p:nvSpPr>
                <p:cNvPr id="23589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576" y="3648"/>
                  <a:ext cx="1584" cy="38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0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152" y="3600"/>
                  <a:ext cx="1680" cy="38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1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928" y="3600"/>
                  <a:ext cx="864" cy="192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2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488" y="3888"/>
                  <a:ext cx="720" cy="14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016" y="3600"/>
                  <a:ext cx="1248" cy="288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4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576" y="3600"/>
                  <a:ext cx="960" cy="192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5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3744" y="3984"/>
                  <a:ext cx="480" cy="96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6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3312" y="3840"/>
                  <a:ext cx="960" cy="22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7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776" y="3744"/>
                  <a:ext cx="1536" cy="336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8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576" y="3632"/>
                  <a:ext cx="3696" cy="432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99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576" y="3600"/>
                  <a:ext cx="1968" cy="24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600" name="Line 67"/>
                <p:cNvSpPr>
                  <a:spLocks noChangeShapeType="1"/>
                </p:cNvSpPr>
                <p:nvPr/>
              </p:nvSpPr>
              <p:spPr bwMode="auto">
                <a:xfrm>
                  <a:off x="576" y="4080"/>
                  <a:ext cx="3648" cy="0"/>
                </a:xfrm>
                <a:prstGeom prst="line">
                  <a:avLst/>
                </a:prstGeom>
                <a:noFill/>
                <a:ln w="5080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601" name="Line 68"/>
                <p:cNvSpPr>
                  <a:spLocks noChangeShapeType="1"/>
                </p:cNvSpPr>
                <p:nvPr/>
              </p:nvSpPr>
              <p:spPr bwMode="auto">
                <a:xfrm>
                  <a:off x="576" y="3600"/>
                  <a:ext cx="3744" cy="0"/>
                </a:xfrm>
                <a:prstGeom prst="line">
                  <a:avLst/>
                </a:prstGeom>
                <a:noFill/>
                <a:ln w="5080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3565" name="Group 69"/>
          <p:cNvGrpSpPr>
            <a:grpSpLocks/>
          </p:cNvGrpSpPr>
          <p:nvPr/>
        </p:nvGrpSpPr>
        <p:grpSpPr bwMode="auto">
          <a:xfrm>
            <a:off x="457200" y="6324600"/>
            <a:ext cx="5943600" cy="228600"/>
            <a:chOff x="288" y="2016"/>
            <a:chExt cx="3744" cy="144"/>
          </a:xfrm>
        </p:grpSpPr>
        <p:sp>
          <p:nvSpPr>
            <p:cNvPr id="23566" name="Rectangle 70"/>
            <p:cNvSpPr>
              <a:spLocks noChangeArrowheads="1"/>
            </p:cNvSpPr>
            <p:nvPr/>
          </p:nvSpPr>
          <p:spPr bwMode="auto">
            <a:xfrm>
              <a:off x="288" y="2016"/>
              <a:ext cx="3696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3567" name="Group 71"/>
            <p:cNvGrpSpPr>
              <a:grpSpLocks/>
            </p:cNvGrpSpPr>
            <p:nvPr/>
          </p:nvGrpSpPr>
          <p:grpSpPr bwMode="auto">
            <a:xfrm>
              <a:off x="288" y="2016"/>
              <a:ext cx="3744" cy="144"/>
              <a:chOff x="576" y="3600"/>
              <a:chExt cx="3744" cy="480"/>
            </a:xfrm>
          </p:grpSpPr>
          <p:sp>
            <p:nvSpPr>
              <p:cNvPr id="23568" name="Line 72"/>
              <p:cNvSpPr>
                <a:spLocks noChangeShapeType="1"/>
              </p:cNvSpPr>
              <p:nvPr/>
            </p:nvSpPr>
            <p:spPr bwMode="auto">
              <a:xfrm flipV="1">
                <a:off x="2640" y="3648"/>
                <a:ext cx="1680" cy="38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569" name="Line 73"/>
              <p:cNvSpPr>
                <a:spLocks noChangeShapeType="1"/>
              </p:cNvSpPr>
              <p:nvPr/>
            </p:nvSpPr>
            <p:spPr bwMode="auto">
              <a:xfrm flipV="1">
                <a:off x="2304" y="3840"/>
                <a:ext cx="1968" cy="240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3570" name="Group 74"/>
              <p:cNvGrpSpPr>
                <a:grpSpLocks/>
              </p:cNvGrpSpPr>
              <p:nvPr/>
            </p:nvGrpSpPr>
            <p:grpSpPr bwMode="auto">
              <a:xfrm>
                <a:off x="576" y="3600"/>
                <a:ext cx="3744" cy="480"/>
                <a:chOff x="576" y="3600"/>
                <a:chExt cx="3744" cy="480"/>
              </a:xfrm>
            </p:grpSpPr>
            <p:sp>
              <p:nvSpPr>
                <p:cNvPr id="23571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576" y="3648"/>
                  <a:ext cx="1584" cy="38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2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152" y="3600"/>
                  <a:ext cx="1680" cy="38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3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2928" y="3600"/>
                  <a:ext cx="864" cy="192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4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488" y="3888"/>
                  <a:ext cx="720" cy="14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5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016" y="3600"/>
                  <a:ext cx="1248" cy="288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6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576" y="3600"/>
                  <a:ext cx="960" cy="192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7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744" y="3984"/>
                  <a:ext cx="480" cy="96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8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312" y="3840"/>
                  <a:ext cx="960" cy="224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79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1776" y="3744"/>
                  <a:ext cx="1536" cy="336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80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576" y="3632"/>
                  <a:ext cx="3696" cy="432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81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576" y="3600"/>
                  <a:ext cx="1968" cy="240"/>
                </a:xfrm>
                <a:prstGeom prst="line">
                  <a:avLst/>
                </a:prstGeom>
                <a:noFill/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82" name="Line 86"/>
                <p:cNvSpPr>
                  <a:spLocks noChangeShapeType="1"/>
                </p:cNvSpPr>
                <p:nvPr/>
              </p:nvSpPr>
              <p:spPr bwMode="auto">
                <a:xfrm>
                  <a:off x="576" y="4080"/>
                  <a:ext cx="3648" cy="0"/>
                </a:xfrm>
                <a:prstGeom prst="line">
                  <a:avLst/>
                </a:prstGeom>
                <a:noFill/>
                <a:ln w="5080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83" name="Line 87"/>
                <p:cNvSpPr>
                  <a:spLocks noChangeShapeType="1"/>
                </p:cNvSpPr>
                <p:nvPr/>
              </p:nvSpPr>
              <p:spPr bwMode="auto">
                <a:xfrm>
                  <a:off x="576" y="3600"/>
                  <a:ext cx="3744" cy="0"/>
                </a:xfrm>
                <a:prstGeom prst="line">
                  <a:avLst/>
                </a:prstGeom>
                <a:noFill/>
                <a:ln w="50800">
                  <a:solidFill>
                    <a:srgbClr val="FF99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609600" y="57150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Schieber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3" grpId="0" animBg="1"/>
      <p:bldP spid="108554" grpId="0" animBg="1"/>
      <p:bldP spid="108555" grpId="0" animBg="1"/>
      <p:bldP spid="108556" grpId="0" animBg="1"/>
      <p:bldP spid="10855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to Unconformities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organic-rich argillaceous limestones</a:t>
            </a:r>
            <a:r>
              <a:rPr lang="en-US" sz="2000" dirty="0" smtClean="0"/>
              <a:t> </a:t>
            </a:r>
            <a:r>
              <a:rPr lang="en-US" dirty="0" smtClean="0"/>
              <a:t>and</a:t>
            </a:r>
            <a:r>
              <a:rPr lang="en-US" sz="4400" dirty="0" smtClean="0"/>
              <a:t> </a:t>
            </a:r>
            <a:r>
              <a:rPr lang="en-US" dirty="0" smtClean="0"/>
              <a:t>shales</a:t>
            </a:r>
            <a:r>
              <a:rPr lang="en-US" sz="4400" dirty="0" smtClean="0"/>
              <a:t> </a:t>
            </a:r>
            <a:r>
              <a:rPr lang="en-US" dirty="0" smtClean="0"/>
              <a:t>both overlie and onlap unconformities, some of which are demonstrably subaerial in origin</a:t>
            </a:r>
          </a:p>
          <a:p>
            <a:r>
              <a:rPr lang="en-US" dirty="0" smtClean="0"/>
              <a:t>This suggests that the water depth cannot have been too deep for many of them (barring icehouse sea level fluctuations)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828800"/>
            <a:ext cx="777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96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218660" y="5099050"/>
            <a:ext cx="86868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Outcrop Stratigraphy from Mohawk Valley, NY – </a:t>
            </a:r>
            <a:r>
              <a:rPr lang="en-US" sz="2400" dirty="0" smtClean="0">
                <a:latin typeface="Times New Roman" pitchFamily="18" charset="0"/>
              </a:rPr>
              <a:t>Some Utica is Trenton-equivalent, some is younger than Trenton – Note  that the most organic-rich parts overlie or are time-equvalent to unconformities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79413"/>
            <a:ext cx="8375650" cy="45704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8" name="Text Box 4"/>
          <p:cNvSpPr txBox="1">
            <a:spLocks noChangeArrowheads="1"/>
          </p:cNvSpPr>
          <p:nvPr/>
        </p:nvSpPr>
        <p:spPr bwMode="auto">
          <a:xfrm rot="-5400000">
            <a:off x="7938" y="3451225"/>
            <a:ext cx="2560637" cy="36671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Trenton Formation</a:t>
            </a:r>
          </a:p>
        </p:txBody>
      </p:sp>
      <p:grpSp>
        <p:nvGrpSpPr>
          <p:cNvPr id="221189" name="Group 5"/>
          <p:cNvGrpSpPr>
            <a:grpSpLocks/>
          </p:cNvGrpSpPr>
          <p:nvPr/>
        </p:nvGrpSpPr>
        <p:grpSpPr bwMode="auto">
          <a:xfrm>
            <a:off x="2794000" y="1912938"/>
            <a:ext cx="4867275" cy="2259012"/>
            <a:chOff x="1760" y="1205"/>
            <a:chExt cx="3066" cy="1423"/>
          </a:xfrm>
        </p:grpSpPr>
        <p:sp>
          <p:nvSpPr>
            <p:cNvPr id="221190" name="Text Box 6"/>
            <p:cNvSpPr txBox="1">
              <a:spLocks noChangeArrowheads="1"/>
            </p:cNvSpPr>
            <p:nvPr/>
          </p:nvSpPr>
          <p:spPr bwMode="auto">
            <a:xfrm rot="-5400000">
              <a:off x="4345" y="2146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Utica</a:t>
              </a:r>
            </a:p>
          </p:txBody>
        </p:sp>
        <p:sp>
          <p:nvSpPr>
            <p:cNvPr id="221191" name="Text Box 7"/>
            <p:cNvSpPr txBox="1">
              <a:spLocks noChangeArrowheads="1"/>
            </p:cNvSpPr>
            <p:nvPr/>
          </p:nvSpPr>
          <p:spPr bwMode="auto">
            <a:xfrm rot="-20700000">
              <a:off x="3674" y="1522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Utica</a:t>
              </a:r>
            </a:p>
          </p:txBody>
        </p:sp>
        <p:sp>
          <p:nvSpPr>
            <p:cNvPr id="221192" name="Text Box 8"/>
            <p:cNvSpPr txBox="1">
              <a:spLocks noChangeArrowheads="1"/>
            </p:cNvSpPr>
            <p:nvPr/>
          </p:nvSpPr>
          <p:spPr bwMode="auto">
            <a:xfrm rot="-21600000">
              <a:off x="1760" y="120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Utica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405" y="1172818"/>
            <a:ext cx="2295941" cy="1123121"/>
            <a:chOff x="586405" y="1172818"/>
            <a:chExt cx="2295941" cy="1123121"/>
          </a:xfrm>
        </p:grpSpPr>
        <p:sp>
          <p:nvSpPr>
            <p:cNvPr id="10" name="TextBox 9"/>
            <p:cNvSpPr txBox="1"/>
            <p:nvPr/>
          </p:nvSpPr>
          <p:spPr>
            <a:xfrm>
              <a:off x="586405" y="1172818"/>
              <a:ext cx="2295941" cy="30777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Thruway Disconformity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1918252" y="1480930"/>
              <a:ext cx="268357" cy="81500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39345" y="3935895"/>
            <a:ext cx="2643812" cy="526775"/>
            <a:chOff x="1739345" y="3935895"/>
            <a:chExt cx="2643812" cy="526775"/>
          </a:xfrm>
        </p:grpSpPr>
        <p:sp>
          <p:nvSpPr>
            <p:cNvPr id="2" name="TextBox 1"/>
            <p:cNvSpPr txBox="1"/>
            <p:nvPr/>
          </p:nvSpPr>
          <p:spPr>
            <a:xfrm>
              <a:off x="1739345" y="3935895"/>
              <a:ext cx="2146855" cy="33855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Knox Unconformity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/>
            <p:cNvCxnSpPr>
              <a:stCxn id="2" idx="3"/>
            </p:cNvCxnSpPr>
            <p:nvPr/>
          </p:nvCxnSpPr>
          <p:spPr>
            <a:xfrm>
              <a:off x="3886200" y="4105172"/>
              <a:ext cx="496957" cy="35749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6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74638"/>
            <a:ext cx="8710612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5370513" y="1889125"/>
            <a:ext cx="2779712" cy="3770313"/>
            <a:chOff x="3383" y="1190"/>
            <a:chExt cx="1751" cy="2375"/>
          </a:xfrm>
        </p:grpSpPr>
        <p:sp>
          <p:nvSpPr>
            <p:cNvPr id="56324" name="Line 4"/>
            <p:cNvSpPr>
              <a:spLocks noChangeShapeType="1"/>
            </p:cNvSpPr>
            <p:nvPr/>
          </p:nvSpPr>
          <p:spPr bwMode="auto">
            <a:xfrm>
              <a:off x="3417" y="1234"/>
              <a:ext cx="500" cy="4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25" name="Line 5"/>
            <p:cNvSpPr>
              <a:spLocks noChangeShapeType="1"/>
            </p:cNvSpPr>
            <p:nvPr/>
          </p:nvSpPr>
          <p:spPr bwMode="auto">
            <a:xfrm>
              <a:off x="3912" y="1694"/>
              <a:ext cx="53" cy="10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>
              <a:off x="3960" y="1794"/>
              <a:ext cx="595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27" name="Line 7"/>
            <p:cNvSpPr>
              <a:spLocks noChangeShapeType="1"/>
            </p:cNvSpPr>
            <p:nvPr/>
          </p:nvSpPr>
          <p:spPr bwMode="auto">
            <a:xfrm>
              <a:off x="4560" y="2122"/>
              <a:ext cx="116" cy="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>
              <a:off x="4694" y="2208"/>
              <a:ext cx="251" cy="26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4949" y="2500"/>
              <a:ext cx="141" cy="10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330" name="Oval 10"/>
            <p:cNvSpPr>
              <a:spLocks noChangeArrowheads="1"/>
            </p:cNvSpPr>
            <p:nvPr/>
          </p:nvSpPr>
          <p:spPr bwMode="auto">
            <a:xfrm>
              <a:off x="3383" y="1190"/>
              <a:ext cx="80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331" name="Oval 11"/>
            <p:cNvSpPr>
              <a:spLocks noChangeArrowheads="1"/>
            </p:cNvSpPr>
            <p:nvPr/>
          </p:nvSpPr>
          <p:spPr bwMode="auto">
            <a:xfrm>
              <a:off x="3868" y="1652"/>
              <a:ext cx="80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332" name="Oval 12"/>
            <p:cNvSpPr>
              <a:spLocks noChangeArrowheads="1"/>
            </p:cNvSpPr>
            <p:nvPr/>
          </p:nvSpPr>
          <p:spPr bwMode="auto">
            <a:xfrm>
              <a:off x="3925" y="1749"/>
              <a:ext cx="80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333" name="Oval 13"/>
            <p:cNvSpPr>
              <a:spLocks noChangeArrowheads="1"/>
            </p:cNvSpPr>
            <p:nvPr/>
          </p:nvSpPr>
          <p:spPr bwMode="auto">
            <a:xfrm>
              <a:off x="4526" y="2080"/>
              <a:ext cx="80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334" name="Oval 14"/>
            <p:cNvSpPr>
              <a:spLocks noChangeArrowheads="1"/>
            </p:cNvSpPr>
            <p:nvPr/>
          </p:nvSpPr>
          <p:spPr bwMode="auto">
            <a:xfrm>
              <a:off x="4650" y="2160"/>
              <a:ext cx="80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335" name="Oval 15"/>
            <p:cNvSpPr>
              <a:spLocks noChangeArrowheads="1"/>
            </p:cNvSpPr>
            <p:nvPr/>
          </p:nvSpPr>
          <p:spPr bwMode="auto">
            <a:xfrm>
              <a:off x="4900" y="2448"/>
              <a:ext cx="80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6336" name="Oval 16"/>
            <p:cNvSpPr>
              <a:spLocks noChangeArrowheads="1"/>
            </p:cNvSpPr>
            <p:nvPr/>
          </p:nvSpPr>
          <p:spPr bwMode="auto">
            <a:xfrm>
              <a:off x="5054" y="3485"/>
              <a:ext cx="80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1790700" y="527685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Very old well here with cuttings study</a:t>
            </a:r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6592888" y="5554663"/>
            <a:ext cx="1436687" cy="174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"/>
            <a:ext cx="8620125" cy="5699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60579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5500 feet of Utica equivalent clastics on downthrown side of fault with only minor organic-rich shale at base </a:t>
            </a:r>
          </a:p>
        </p:txBody>
      </p:sp>
    </p:spTree>
    <p:extLst>
      <p:ext uri="{BB962C8B-B14F-4D97-AF65-F5344CB8AC3E}">
        <p14:creationId xmlns:p14="http://schemas.microsoft.com/office/powerpoint/2010/main" val="2733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4"/>
          <p:cNvSpPr>
            <a:spLocks noChangeArrowheads="1"/>
          </p:cNvSpPr>
          <p:nvPr/>
        </p:nvSpPr>
        <p:spPr bwMode="auto">
          <a:xfrm>
            <a:off x="174625" y="276225"/>
            <a:ext cx="8969375" cy="5122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6803" name="Text Box 12"/>
          <p:cNvSpPr txBox="1">
            <a:spLocks noChangeArrowheads="1"/>
          </p:cNvSpPr>
          <p:nvPr/>
        </p:nvSpPr>
        <p:spPr bwMode="auto">
          <a:xfrm>
            <a:off x="363538" y="5367338"/>
            <a:ext cx="87804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This block model shows the organic rich shale forming in relatively shallow water (&lt;50m) on the upthrown side of a major down to the east fault system - the major fault system cut the dilution by siliciclastics coming in from the present day east</a:t>
            </a:r>
          </a:p>
        </p:txBody>
      </p:sp>
      <p:pic>
        <p:nvPicPr>
          <p:cNvPr id="7680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76263"/>
            <a:ext cx="8323263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5" name="Text Box 15"/>
          <p:cNvSpPr txBox="1">
            <a:spLocks noChangeArrowheads="1"/>
          </p:cNvSpPr>
          <p:nvPr/>
        </p:nvSpPr>
        <p:spPr bwMode="auto">
          <a:xfrm rot="-2690516">
            <a:off x="2720975" y="1176338"/>
            <a:ext cx="2500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Organic–rich shale</a:t>
            </a:r>
          </a:p>
        </p:txBody>
      </p:sp>
      <p:sp>
        <p:nvSpPr>
          <p:cNvPr id="76806" name="Text Box 16"/>
          <p:cNvSpPr txBox="1">
            <a:spLocks noChangeArrowheads="1"/>
          </p:cNvSpPr>
          <p:nvPr/>
        </p:nvSpPr>
        <p:spPr bwMode="auto">
          <a:xfrm rot="-2690516">
            <a:off x="3808413" y="1616075"/>
            <a:ext cx="2500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Turbidites, gray shale</a:t>
            </a:r>
          </a:p>
        </p:txBody>
      </p:sp>
    </p:spTree>
    <p:extLst>
      <p:ext uri="{BB962C8B-B14F-4D97-AF65-F5344CB8AC3E}">
        <p14:creationId xmlns:p14="http://schemas.microsoft.com/office/powerpoint/2010/main" val="611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3" y="238539"/>
            <a:ext cx="7718714" cy="638092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77" y="5440120"/>
            <a:ext cx="1539323" cy="12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5739" y="28823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3008" y="28823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7851914" y="4204253"/>
            <a:ext cx="171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organic-rich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9956" y="1878496"/>
            <a:ext cx="6400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Area of Utica organic-rich deposition may have been 10 meters deeper than area of shallow marine limestone deposition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90488"/>
            <a:ext cx="2549525" cy="6759575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5202238"/>
            <a:ext cx="1257300" cy="1557337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0468" name="Group 4"/>
          <p:cNvGrpSpPr>
            <a:grpSpLocks/>
          </p:cNvGrpSpPr>
          <p:nvPr/>
        </p:nvGrpSpPr>
        <p:grpSpPr bwMode="auto">
          <a:xfrm>
            <a:off x="0" y="2282825"/>
            <a:ext cx="2763838" cy="3894138"/>
            <a:chOff x="0" y="1438"/>
            <a:chExt cx="1741" cy="2453"/>
          </a:xfrm>
        </p:grpSpPr>
        <p:sp>
          <p:nvSpPr>
            <p:cNvPr id="6151" name="Line 5"/>
            <p:cNvSpPr>
              <a:spLocks noChangeShapeType="1"/>
            </p:cNvSpPr>
            <p:nvPr/>
          </p:nvSpPr>
          <p:spPr bwMode="auto">
            <a:xfrm>
              <a:off x="0" y="1645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152" name="Text Box 6"/>
            <p:cNvSpPr txBox="1">
              <a:spLocks noChangeArrowheads="1"/>
            </p:cNvSpPr>
            <p:nvPr/>
          </p:nvSpPr>
          <p:spPr bwMode="auto">
            <a:xfrm>
              <a:off x="18" y="1438"/>
              <a:ext cx="6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Arial" charset="0"/>
                </a:rPr>
                <a:t>L. Utica</a:t>
              </a:r>
            </a:p>
          </p:txBody>
        </p:sp>
        <p:sp>
          <p:nvSpPr>
            <p:cNvPr id="6153" name="Line 7"/>
            <p:cNvSpPr>
              <a:spLocks noChangeShapeType="1"/>
            </p:cNvSpPr>
            <p:nvPr/>
          </p:nvSpPr>
          <p:spPr bwMode="auto">
            <a:xfrm>
              <a:off x="0" y="2641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154" name="Text Box 8"/>
            <p:cNvSpPr txBox="1">
              <a:spLocks noChangeArrowheads="1"/>
            </p:cNvSpPr>
            <p:nvPr/>
          </p:nvSpPr>
          <p:spPr bwMode="auto">
            <a:xfrm>
              <a:off x="18" y="2434"/>
              <a:ext cx="15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Arial" charset="0"/>
                </a:rPr>
                <a:t>Point Pleasant (PK)</a:t>
              </a:r>
            </a:p>
          </p:txBody>
        </p:sp>
        <p:sp>
          <p:nvSpPr>
            <p:cNvPr id="6155" name="Line 9"/>
            <p:cNvSpPr>
              <a:spLocks noChangeShapeType="1"/>
            </p:cNvSpPr>
            <p:nvPr/>
          </p:nvSpPr>
          <p:spPr bwMode="auto">
            <a:xfrm>
              <a:off x="0" y="3848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156" name="Text Box 10"/>
            <p:cNvSpPr txBox="1">
              <a:spLocks noChangeArrowheads="1"/>
            </p:cNvSpPr>
            <p:nvPr/>
          </p:nvSpPr>
          <p:spPr bwMode="auto">
            <a:xfrm>
              <a:off x="18" y="3641"/>
              <a:ext cx="103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Arial" charset="0"/>
                </a:rPr>
                <a:t>Trenton (PK)</a:t>
              </a:r>
            </a:p>
          </p:txBody>
        </p:sp>
        <p:sp>
          <p:nvSpPr>
            <p:cNvPr id="6157" name="Line 11"/>
            <p:cNvSpPr>
              <a:spLocks noChangeShapeType="1"/>
            </p:cNvSpPr>
            <p:nvPr/>
          </p:nvSpPr>
          <p:spPr bwMode="auto">
            <a:xfrm>
              <a:off x="0" y="3118"/>
              <a:ext cx="174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6158" name="Text Box 12"/>
            <p:cNvSpPr txBox="1">
              <a:spLocks noChangeArrowheads="1"/>
            </p:cNvSpPr>
            <p:nvPr/>
          </p:nvSpPr>
          <p:spPr bwMode="auto">
            <a:xfrm>
              <a:off x="18" y="2911"/>
              <a:ext cx="11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latin typeface="Arial" charset="0"/>
                </a:rPr>
                <a:t>Lexington (PK)</a:t>
              </a:r>
            </a:p>
          </p:txBody>
        </p:sp>
      </p:grpSp>
      <p:sp>
        <p:nvSpPr>
          <p:cNvPr id="6149" name="Text Box 13"/>
          <p:cNvSpPr txBox="1">
            <a:spLocks noChangeArrowheads="1"/>
          </p:cNvSpPr>
          <p:nvPr/>
        </p:nvSpPr>
        <p:spPr bwMode="auto">
          <a:xfrm>
            <a:off x="3078163" y="185738"/>
            <a:ext cx="5710237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Constituents and Logs</a:t>
            </a:r>
            <a:r>
              <a:rPr lang="en-US" altLang="en-US" sz="240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TOC log is shaded red above 1.5% TOC to highlight most organic-rich intervals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Highest TOC is in Lexington and Point Pleasant with some higher TOC strata in Upper Utica and upper part of Lower Utica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The Point Pleasant and Lexington are more carbonate rich than one would guess looking at the core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Red on constituent display shows where grainstones occur – note that highest TOC</a:t>
            </a:r>
          </a:p>
        </p:txBody>
      </p:sp>
      <p:sp>
        <p:nvSpPr>
          <p:cNvPr id="6150" name="Text Box 14"/>
          <p:cNvSpPr txBox="1">
            <a:spLocks noChangeArrowheads="1"/>
          </p:cNvSpPr>
          <p:nvPr/>
        </p:nvSpPr>
        <p:spPr bwMode="auto">
          <a:xfrm>
            <a:off x="4814888" y="5029200"/>
            <a:ext cx="4175125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“shales” mainly occur just below and above grainstones and are less common  away from grainstones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7458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Depth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organic-rich Utica onlaps and overlies subaerial unconformities</a:t>
            </a:r>
          </a:p>
          <a:p>
            <a:r>
              <a:rPr lang="en-US" dirty="0" smtClean="0"/>
              <a:t>The true deep water was to the east in the foredeep which is filled with organic-poor turbidites</a:t>
            </a:r>
          </a:p>
          <a:p>
            <a:r>
              <a:rPr lang="en-US" dirty="0" smtClean="0"/>
              <a:t>Almost certainly &lt;50m deep and probably &lt;30 m deep in New York and Ohio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46652" y="1818861"/>
            <a:ext cx="7851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2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Seasonal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how does organic matter get preserved in this setting?</a:t>
            </a:r>
          </a:p>
          <a:p>
            <a:r>
              <a:rPr lang="en-US" dirty="0" smtClean="0"/>
              <a:t>A shallow seasonal model was first proposed by Tyson and Pearson, 1991 and is being increasingly adopted for black shales deposited in vast epeiric seas</a:t>
            </a:r>
          </a:p>
          <a:p>
            <a:r>
              <a:rPr lang="en-US" dirty="0" smtClean="0"/>
              <a:t>It may be the best explanation for what we have here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6652" y="1818861"/>
            <a:ext cx="7851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2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3"/>
          <a:stretch/>
        </p:blipFill>
        <p:spPr bwMode="auto">
          <a:xfrm>
            <a:off x="446157" y="457198"/>
            <a:ext cx="8250582" cy="223782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4" y="3198468"/>
            <a:ext cx="8276431" cy="30134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19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0" y="305068"/>
            <a:ext cx="3803374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Some organic matter makes its way downward as “marine snow” in “</a:t>
            </a:r>
            <a:r>
              <a:rPr lang="en-US" sz="2400" dirty="0" err="1" smtClean="0"/>
              <a:t>organomineralic</a:t>
            </a:r>
            <a:r>
              <a:rPr lang="en-US" sz="2400" dirty="0" smtClean="0"/>
              <a:t> aggregates” with clay and fecal pellets (</a:t>
            </a:r>
            <a:r>
              <a:rPr lang="en-US" sz="2400" i="1" dirty="0" smtClean="0"/>
              <a:t>sensu </a:t>
            </a:r>
            <a:r>
              <a:rPr lang="en-US" sz="2400" dirty="0" err="1" smtClean="0"/>
              <a:t>Macquaker</a:t>
            </a:r>
            <a:r>
              <a:rPr lang="en-US" sz="2400" dirty="0" smtClean="0"/>
              <a:t> et al., 2010)</a:t>
            </a:r>
          </a:p>
          <a:p>
            <a:endParaRPr lang="en-US" sz="2400" dirty="0"/>
          </a:p>
          <a:p>
            <a:r>
              <a:rPr lang="en-US" sz="2400" dirty="0" smtClean="0"/>
              <a:t>Organic matter is sticky and may bond with clay floccules and other matter floating in the water column</a:t>
            </a:r>
          </a:p>
          <a:p>
            <a:endParaRPr lang="en-US" sz="2400" dirty="0"/>
          </a:p>
          <a:p>
            <a:r>
              <a:rPr lang="en-US" sz="2400" dirty="0" smtClean="0"/>
              <a:t>The increased size and density of the aggregates helps them fall faster to the bottom </a:t>
            </a:r>
          </a:p>
          <a:p>
            <a:endParaRPr lang="en-US" sz="2400" dirty="0" smtClean="0"/>
          </a:p>
          <a:p>
            <a:r>
              <a:rPr lang="en-US" sz="2400" dirty="0" smtClean="0"/>
              <a:t>Anoxic microenvironments may form within the aggregate, preventing the organic matter from being oxidized, even in the mixed, oxygenated zone</a:t>
            </a:r>
            <a:endParaRPr lang="en-US" sz="2400" dirty="0"/>
          </a:p>
        </p:txBody>
      </p:sp>
      <p:pic>
        <p:nvPicPr>
          <p:cNvPr id="3" name="Picture 5" descr="http://25.media.tumblr.com/0ef3b0930e4fb64ca2b6a8734844229d/tumblr_mh0dvznSyF1qfukom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799"/>
            <a:ext cx="3124200" cy="38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ocean.si.edu/sites/default/files/Marine_Snow%204mm%20r.%20Lampp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56724"/>
            <a:ext cx="3124200" cy="226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6324600"/>
            <a:ext cx="12811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http://ocean.si.edu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886200"/>
            <a:ext cx="2819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http://sciencebasedlife/marine_snow.jpg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1" y="236881"/>
            <a:ext cx="8061579" cy="32691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9" y="3782968"/>
            <a:ext cx="8105470" cy="283649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6" y="289615"/>
            <a:ext cx="8498320" cy="329841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3"/>
          <a:stretch/>
        </p:blipFill>
        <p:spPr bwMode="auto">
          <a:xfrm>
            <a:off x="376584" y="3965711"/>
            <a:ext cx="8391546" cy="227606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78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Seasonal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may be extended periods of few algal blooms due to a lack of storms or nutrient input which could lead to colonization of the surface by benthic fauna</a:t>
            </a:r>
          </a:p>
          <a:p>
            <a:r>
              <a:rPr lang="en-US" dirty="0" smtClean="0"/>
              <a:t>During these times the redox boundary may be a few mm below the sediment-water interface but the already deposited OM will still be preserved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87017" y="1848678"/>
            <a:ext cx="8020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6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Seasonal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model can explain </a:t>
            </a:r>
          </a:p>
          <a:p>
            <a:pPr lvl="1"/>
            <a:r>
              <a:rPr lang="en-US" dirty="0" smtClean="0"/>
              <a:t>the current laminations which form during the winter storms </a:t>
            </a:r>
          </a:p>
          <a:p>
            <a:pPr lvl="1"/>
            <a:r>
              <a:rPr lang="en-US" dirty="0" smtClean="0"/>
              <a:t>the presence of benthic fauna</a:t>
            </a:r>
          </a:p>
          <a:p>
            <a:pPr lvl="1"/>
            <a:r>
              <a:rPr lang="en-US" dirty="0" smtClean="0"/>
              <a:t>the shallow water depth and link to unconformities</a:t>
            </a:r>
          </a:p>
          <a:p>
            <a:pPr lvl="1"/>
            <a:r>
              <a:rPr lang="en-US" dirty="0" smtClean="0"/>
              <a:t>The apparent increase in TOC in what was probably shallower water (along with lack of dilution)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17443" y="1789043"/>
            <a:ext cx="81799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8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1306" y="2348706"/>
            <a:ext cx="6127750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385763"/>
            <a:ext cx="6067425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361950"/>
            <a:ext cx="6091237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894013" y="5103813"/>
            <a:ext cx="6096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Quartz silt (white/gray in slide above) is common in the Utica and Point Pleasant, much less common below that – it positively correlates with clay</a:t>
            </a:r>
          </a:p>
        </p:txBody>
      </p:sp>
      <p:sp>
        <p:nvSpPr>
          <p:cNvPr id="8198" name="Line 9"/>
          <p:cNvSpPr>
            <a:spLocks noChangeShapeType="1"/>
          </p:cNvSpPr>
          <p:nvPr/>
        </p:nvSpPr>
        <p:spPr bwMode="auto">
          <a:xfrm flipH="1" flipV="1">
            <a:off x="611188" y="1677988"/>
            <a:ext cx="1189037" cy="1111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225425" y="266700"/>
            <a:ext cx="257016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Silt and Clay</a:t>
            </a:r>
          </a:p>
        </p:txBody>
      </p:sp>
      <p:grpSp>
        <p:nvGrpSpPr>
          <p:cNvPr id="185356" name="Group 12"/>
          <p:cNvGrpSpPr>
            <a:grpSpLocks/>
          </p:cNvGrpSpPr>
          <p:nvPr/>
        </p:nvGrpSpPr>
        <p:grpSpPr bwMode="auto">
          <a:xfrm>
            <a:off x="234950" y="1082675"/>
            <a:ext cx="2819400" cy="4579938"/>
            <a:chOff x="142" y="464"/>
            <a:chExt cx="1787" cy="3014"/>
          </a:xfrm>
        </p:grpSpPr>
        <p:sp>
          <p:nvSpPr>
            <p:cNvPr id="8202" name="Line 13"/>
            <p:cNvSpPr>
              <a:spLocks noChangeShapeType="1"/>
            </p:cNvSpPr>
            <p:nvPr/>
          </p:nvSpPr>
          <p:spPr bwMode="auto">
            <a:xfrm>
              <a:off x="142" y="62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03" name="Text Box 14"/>
            <p:cNvSpPr txBox="1">
              <a:spLocks noChangeArrowheads="1"/>
            </p:cNvSpPr>
            <p:nvPr/>
          </p:nvSpPr>
          <p:spPr bwMode="auto">
            <a:xfrm>
              <a:off x="1258" y="464"/>
              <a:ext cx="46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L.Utica</a:t>
              </a:r>
            </a:p>
          </p:txBody>
        </p:sp>
        <p:sp>
          <p:nvSpPr>
            <p:cNvPr id="8204" name="Line 15"/>
            <p:cNvSpPr>
              <a:spLocks noChangeShapeType="1"/>
            </p:cNvSpPr>
            <p:nvPr/>
          </p:nvSpPr>
          <p:spPr bwMode="auto">
            <a:xfrm>
              <a:off x="142" y="1376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05" name="Text Box 16"/>
            <p:cNvSpPr txBox="1">
              <a:spLocks noChangeArrowheads="1"/>
            </p:cNvSpPr>
            <p:nvPr/>
          </p:nvSpPr>
          <p:spPr bwMode="auto">
            <a:xfrm>
              <a:off x="1131" y="1213"/>
              <a:ext cx="79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P.Pleasant</a:t>
              </a:r>
            </a:p>
          </p:txBody>
        </p:sp>
        <p:sp>
          <p:nvSpPr>
            <p:cNvPr id="8206" name="Line 17"/>
            <p:cNvSpPr>
              <a:spLocks noChangeShapeType="1"/>
            </p:cNvSpPr>
            <p:nvPr/>
          </p:nvSpPr>
          <p:spPr bwMode="auto">
            <a:xfrm>
              <a:off x="142" y="1957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07" name="Text Box 18"/>
            <p:cNvSpPr txBox="1">
              <a:spLocks noChangeArrowheads="1"/>
            </p:cNvSpPr>
            <p:nvPr/>
          </p:nvSpPr>
          <p:spPr bwMode="auto">
            <a:xfrm>
              <a:off x="1131" y="1794"/>
              <a:ext cx="6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Lexington</a:t>
              </a:r>
            </a:p>
          </p:txBody>
        </p:sp>
        <p:sp>
          <p:nvSpPr>
            <p:cNvPr id="8208" name="Line 19"/>
            <p:cNvSpPr>
              <a:spLocks noChangeShapeType="1"/>
            </p:cNvSpPr>
            <p:nvPr/>
          </p:nvSpPr>
          <p:spPr bwMode="auto">
            <a:xfrm>
              <a:off x="142" y="3439"/>
              <a:ext cx="161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09" name="Text Box 20"/>
            <p:cNvSpPr txBox="1">
              <a:spLocks noChangeArrowheads="1"/>
            </p:cNvSpPr>
            <p:nvPr/>
          </p:nvSpPr>
          <p:spPr bwMode="auto">
            <a:xfrm>
              <a:off x="1264" y="3276"/>
              <a:ext cx="50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solidFill>
                    <a:schemeClr val="bg1"/>
                  </a:solidFill>
                  <a:latin typeface="Arial" charset="0"/>
                </a:rPr>
                <a:t>Trenton</a:t>
              </a:r>
            </a:p>
          </p:txBody>
        </p:sp>
      </p:grpSp>
      <p:sp>
        <p:nvSpPr>
          <p:cNvPr id="8201" name="Text Box 21"/>
          <p:cNvSpPr txBox="1">
            <a:spLocks noChangeArrowheads="1"/>
          </p:cNvSpPr>
          <p:nvPr/>
        </p:nvSpPr>
        <p:spPr bwMode="auto">
          <a:xfrm>
            <a:off x="1730375" y="1587500"/>
            <a:ext cx="95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Qtz silt</a:t>
            </a:r>
          </a:p>
        </p:txBody>
      </p:sp>
    </p:spTree>
    <p:extLst>
      <p:ext uri="{BB962C8B-B14F-4D97-AF65-F5344CB8AC3E}">
        <p14:creationId xmlns:p14="http://schemas.microsoft.com/office/powerpoint/2010/main" val="19750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pril Dallas Meeting Ghawar">
  <a:themeElements>
    <a:clrScheme name="April Dallas Meeting Ghawar 8">
      <a:dk1>
        <a:srgbClr val="808080"/>
      </a:dk1>
      <a:lt1>
        <a:srgbClr val="FFFFFF"/>
      </a:lt1>
      <a:dk2>
        <a:srgbClr val="000000"/>
      </a:dk2>
      <a:lt2>
        <a:srgbClr val="FFFF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il Dallas Meeting Ghaw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ril Dallas Meeting Ghaw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il Dallas Meeting Ghawa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il Dallas Meeting Ghawa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il Dallas Meeting Ghawa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il Dallas Meeting Ghawa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il Dallas Meeting Ghawa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il Dallas Meeting Ghawa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il Dallas Meeting Ghawar 8">
        <a:dk1>
          <a:srgbClr val="808080"/>
        </a:dk1>
        <a:lt1>
          <a:srgbClr val="FFFFFF"/>
        </a:lt1>
        <a:dk2>
          <a:srgbClr val="000000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Utica Consortium - Some Early Sedimentological and Stratigraphic Observations and Implications</Template>
  <TotalTime>2792</TotalTime>
  <Words>2960</Words>
  <Application>Microsoft Office PowerPoint</Application>
  <PresentationFormat>On-screen Show (4:3)</PresentationFormat>
  <Paragraphs>552</Paragraphs>
  <Slides>87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April Dallas Meeting Ghawar</vt:lpstr>
      <vt:lpstr>Chart</vt:lpstr>
      <vt:lpstr>Core Description, Petrography, Stratigraphy </vt:lpstr>
      <vt:lpstr>5-Core Study</vt:lpstr>
      <vt:lpstr>PowerPoint Presentation</vt:lpstr>
      <vt:lpstr>PowerPoint Presentation</vt:lpstr>
      <vt:lpstr>Core Studies</vt:lpstr>
      <vt:lpstr>Thin Section 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Upper Utica/Kope</vt:lpstr>
      <vt:lpstr>PowerPoint Presentation</vt:lpstr>
      <vt:lpstr>PowerPoint Presentation</vt:lpstr>
      <vt:lpstr>Middle Utica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Utica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 Pleasant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Lexington Limestone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Logana Limestone</vt:lpstr>
      <vt:lpstr>PowerPoint Presentation</vt:lpstr>
      <vt:lpstr>PowerPoint Presentation</vt:lpstr>
      <vt:lpstr>PowerPoint Presentation</vt:lpstr>
      <vt:lpstr>Depositional Environment of Organic-Rich Utica/Point Pleasant</vt:lpstr>
      <vt:lpstr>PowerPoint Presentation</vt:lpstr>
      <vt:lpstr>PowerPoint Presentation</vt:lpstr>
      <vt:lpstr>PowerPoint Presentation</vt:lpstr>
      <vt:lpstr>An Alternative Hypothesis</vt:lpstr>
      <vt:lpstr>Storm Bedding</vt:lpstr>
      <vt:lpstr>PowerPoint Presentation</vt:lpstr>
      <vt:lpstr>PowerPoint Presentation</vt:lpstr>
      <vt:lpstr>PowerPoint Presentation</vt:lpstr>
      <vt:lpstr>In Situ Fossils</vt:lpstr>
      <vt:lpstr>PowerPoint Presentation</vt:lpstr>
      <vt:lpstr>PowerPoint Presentation</vt:lpstr>
      <vt:lpstr>Laminations Produced by Moving Bottom Currents</vt:lpstr>
      <vt:lpstr>PowerPoint Presentation</vt:lpstr>
      <vt:lpstr>PowerPoint Presentation</vt:lpstr>
      <vt:lpstr>PowerPoint Presentation</vt:lpstr>
      <vt:lpstr>Link to Unconformities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Depth</vt:lpstr>
      <vt:lpstr>Shallow Seasonal Model</vt:lpstr>
      <vt:lpstr>PowerPoint Presentation</vt:lpstr>
      <vt:lpstr>PowerPoint Presentation</vt:lpstr>
      <vt:lpstr>PowerPoint Presentation</vt:lpstr>
      <vt:lpstr>PowerPoint Presentation</vt:lpstr>
      <vt:lpstr>Shallow Seasonal Model</vt:lpstr>
      <vt:lpstr>Shallow Seasonal Model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Taury</dc:creator>
  <cp:lastModifiedBy>Taury</cp:lastModifiedBy>
  <cp:revision>47</cp:revision>
  <dcterms:created xsi:type="dcterms:W3CDTF">2014-05-07T15:53:34Z</dcterms:created>
  <dcterms:modified xsi:type="dcterms:W3CDTF">2015-07-14T14:52:09Z</dcterms:modified>
</cp:coreProperties>
</file>