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0" r:id="rId3"/>
    <p:sldId id="263" r:id="rId4"/>
    <p:sldId id="261" r:id="rId5"/>
    <p:sldId id="257" r:id="rId6"/>
    <p:sldId id="264" r:id="rId7"/>
    <p:sldId id="259" r:id="rId8"/>
    <p:sldId id="262" r:id="rId9"/>
    <p:sldId id="265" r:id="rId10"/>
    <p:sldId id="258" r:id="rId1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B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09" autoAdjust="0"/>
  </p:normalViewPr>
  <p:slideViewPr>
    <p:cSldViewPr>
      <p:cViewPr varScale="1">
        <p:scale>
          <a:sx n="106" d="100"/>
          <a:sy n="106" d="100"/>
        </p:scale>
        <p:origin x="-756"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C431BB4-C2D2-4903-B059-0B008AEBD5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0EE80-E0FE-417B-AC90-32CDC216A9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593E-8AE2-4E24-A781-505ABFCF93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ABD6-F33A-4AF7-B36A-479B30E5FD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C7913-2090-4163-90B8-9407AC22FA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04BC7-DF0B-402B-99BA-9F1B216B4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21B8A-2785-4344-8BE9-EC3602CF94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80854-0CCD-4959-ABE6-9EC3B88F46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54730-19A1-4334-872E-5A349052A2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62FF8-D0A2-4D0E-A839-9779FCEAE5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fld id="{625B71B6-B4B6-43B9-A24D-D7EA8CC38A82}" type="slidenum">
              <a:rPr lang="en-US" smtClean="0"/>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EBACB3-AF64-40E1-B998-633E65209CD2}"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2038350"/>
            <a:ext cx="4419600" cy="781050"/>
          </a:xfrm>
          <a:noFill/>
          <a:effectLst>
            <a:outerShdw blurRad="57150" dist="38100" dir="5400000" algn="ctr" rotWithShape="0">
              <a:schemeClr val="accent2">
                <a:shade val="9000"/>
                <a:satMod val="105000"/>
                <a:alpha val="48000"/>
              </a:scheme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Groundwater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81000" y="1504950"/>
            <a:ext cx="3352800" cy="2523768"/>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Municipal Water System</a:t>
            </a:r>
          </a:p>
          <a:p>
            <a:endParaRPr lang="en-US" sz="900" dirty="0"/>
          </a:p>
          <a:p>
            <a:r>
              <a:rPr lang="en-US" sz="900" dirty="0" smtClean="0"/>
              <a:t>      The municipal </a:t>
            </a:r>
            <a:r>
              <a:rPr lang="en-US" sz="900" dirty="0"/>
              <a:t>water system is an artificial confined aquifer. The recharge areas are reservoirs or water towers located within the area of the city. An actual pressure surface extends out from each reservoir or water tower and overlap so that </a:t>
            </a:r>
            <a:r>
              <a:rPr lang="en-US" sz="900" dirty="0" smtClean="0"/>
              <a:t>all of </a:t>
            </a:r>
            <a:r>
              <a:rPr lang="en-US" sz="900" dirty="0"/>
              <a:t>the citizens are located under </a:t>
            </a:r>
            <a:r>
              <a:rPr lang="en-US" sz="900" dirty="0" smtClean="0"/>
              <a:t>one or more of the </a:t>
            </a:r>
            <a:r>
              <a:rPr lang="en-US" sz="900" dirty="0"/>
              <a:t>pressure surface </a:t>
            </a:r>
            <a:r>
              <a:rPr lang="en-US" sz="900" dirty="0" smtClean="0"/>
              <a:t>umbrellas. </a:t>
            </a:r>
            <a:r>
              <a:rPr lang="en-US" sz="900" dirty="0"/>
              <a:t>In order to have all the customers under a pressure surface, any expansion of the city limits requires the building of additional reservoirs or water towers. The pressure at any home or business will simply be determined by the distance between their faucets and the pressure surface. Note, however, that because of the shape of the pressure surface, customers </a:t>
            </a:r>
            <a:r>
              <a:rPr lang="en-US" sz="900" dirty="0" smtClean="0"/>
              <a:t>at </a:t>
            </a:r>
            <a:r>
              <a:rPr lang="en-US" sz="900" dirty="0"/>
              <a:t>the fringe of the system will always have low water pressures and, at times of high </a:t>
            </a:r>
            <a:r>
              <a:rPr lang="en-US" sz="900" dirty="0" smtClean="0"/>
              <a:t>demand, </a:t>
            </a:r>
            <a:r>
              <a:rPr lang="en-US" sz="900" dirty="0"/>
              <a:t>may receive no water at all if the </a:t>
            </a:r>
            <a:r>
              <a:rPr lang="en-US" sz="900" dirty="0" smtClean="0"/>
              <a:t>pressure </a:t>
            </a:r>
            <a:r>
              <a:rPr lang="en-US" sz="900" dirty="0"/>
              <a:t>surface drops below their faucets.</a:t>
            </a:r>
          </a:p>
        </p:txBody>
      </p:sp>
      <p:pic>
        <p:nvPicPr>
          <p:cNvPr id="7" name="Picture 6" descr="Aquifers B G101.jpg"/>
          <p:cNvPicPr>
            <a:picLocks noChangeAspect="1"/>
          </p:cNvPicPr>
          <p:nvPr/>
        </p:nvPicPr>
        <p:blipFill>
          <a:blip r:embed="rId3" cstate="print"/>
          <a:stretch>
            <a:fillRect/>
          </a:stretch>
        </p:blipFill>
        <p:spPr>
          <a:xfrm>
            <a:off x="3886200" y="1581150"/>
            <a:ext cx="4901184" cy="2063533"/>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Aquifers A G101.jpg"/>
          <p:cNvPicPr>
            <a:picLocks noChangeAspect="1"/>
          </p:cNvPicPr>
          <p:nvPr/>
        </p:nvPicPr>
        <p:blipFill>
          <a:blip r:embed="rId3" cstate="print"/>
          <a:stretch>
            <a:fillRect/>
          </a:stretch>
        </p:blipFill>
        <p:spPr>
          <a:xfrm>
            <a:off x="4876800" y="666750"/>
            <a:ext cx="3891265" cy="4231975"/>
          </a:xfrm>
          <a:prstGeom prst="rect">
            <a:avLst/>
          </a:prstGeom>
        </p:spPr>
      </p:pic>
      <p:sp>
        <p:nvSpPr>
          <p:cNvPr id="3" name="TextBox 2"/>
          <p:cNvSpPr txBox="1"/>
          <p:nvPr/>
        </p:nvSpPr>
        <p:spPr>
          <a:xfrm>
            <a:off x="381000" y="1504950"/>
            <a:ext cx="4114800" cy="2385268"/>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Porosity and Permeability</a:t>
            </a:r>
          </a:p>
          <a:p>
            <a:endParaRPr lang="en-US" sz="900" dirty="0"/>
          </a:p>
          <a:p>
            <a:r>
              <a:rPr lang="en-US" sz="1050" dirty="0" smtClean="0"/>
              <a:t>     In </a:t>
            </a:r>
            <a:r>
              <a:rPr lang="en-US" sz="1050" dirty="0"/>
              <a:t>order for rocks to transmit water, oil, or gas they must possess two properties, 1) porosity and 2) permeability. Porosity can be of two types. The first is inter-granular porosity which consists of pores between grains such as the quartz grains in a sandstone </a:t>
            </a:r>
            <a:r>
              <a:rPr lang="en-US" sz="1050" dirty="0" smtClean="0"/>
              <a:t>not filled </a:t>
            </a:r>
            <a:r>
              <a:rPr lang="en-US" sz="1050" dirty="0"/>
              <a:t>with </a:t>
            </a:r>
            <a:r>
              <a:rPr lang="en-US" sz="1050" dirty="0" smtClean="0"/>
              <a:t>minerals. </a:t>
            </a:r>
            <a:r>
              <a:rPr lang="en-US" sz="1050" dirty="0"/>
              <a:t>The second type of porosity </a:t>
            </a:r>
            <a:r>
              <a:rPr lang="en-US" sz="1050" dirty="0" smtClean="0"/>
              <a:t>is fracture porosity. It depends </a:t>
            </a:r>
            <a:r>
              <a:rPr lang="en-US" sz="1050" dirty="0"/>
              <a:t>on the presence of fractures that </a:t>
            </a:r>
            <a:r>
              <a:rPr lang="en-US" sz="1050" dirty="0" smtClean="0"/>
              <a:t>all near-surface rocks have. However, in </a:t>
            </a:r>
            <a:r>
              <a:rPr lang="en-US" sz="1050" dirty="0"/>
              <a:t>order for a fluid to flow through a rock, having porosity is, by itself, not enough. Pores and fractures must be interconnected in order to allow the flow of the </a:t>
            </a:r>
            <a:r>
              <a:rPr lang="en-US" sz="1050" dirty="0" smtClean="0"/>
              <a:t>fluid (blue areas). </a:t>
            </a:r>
            <a:r>
              <a:rPr lang="en-US" sz="1050" dirty="0"/>
              <a:t>The degree to which the pores or fractures are interconnected and, as a result, the ease with which fluids will flow through a rock is called permeability.</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533400" y="1027420"/>
            <a:ext cx="3505200" cy="3677930"/>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The </a:t>
            </a:r>
            <a:r>
              <a:rPr lang="en-US" sz="1400" b="1" dirty="0" err="1" smtClean="0">
                <a:effectLst>
                  <a:outerShdw blurRad="38100" dist="38100" dir="2700000" algn="tl">
                    <a:srgbClr val="000000">
                      <a:alpha val="43137"/>
                    </a:srgbClr>
                  </a:outerShdw>
                </a:effectLst>
                <a:latin typeface="+mn-lt"/>
              </a:rPr>
              <a:t>Watertable</a:t>
            </a:r>
            <a:endParaRPr lang="en-US" sz="1400" b="1" dirty="0" smtClean="0">
              <a:effectLst>
                <a:outerShdw blurRad="38100" dist="38100" dir="2700000" algn="tl">
                  <a:srgbClr val="000000">
                    <a:alpha val="43137"/>
                  </a:srgbClr>
                </a:outerShdw>
              </a:effectLst>
              <a:latin typeface="+mn-lt"/>
            </a:endParaRPr>
          </a:p>
          <a:p>
            <a:endParaRPr lang="en-US" sz="900" dirty="0"/>
          </a:p>
          <a:p>
            <a:r>
              <a:rPr lang="en-US" sz="1050" dirty="0" smtClean="0"/>
              <a:t>      As </a:t>
            </a:r>
            <a:r>
              <a:rPr lang="en-US" sz="1050" dirty="0"/>
              <a:t>rainwater or snow/ice melt accumulates on the </a:t>
            </a:r>
            <a:r>
              <a:rPr lang="en-US" sz="1050" dirty="0" smtClean="0"/>
              <a:t>surface, </a:t>
            </a:r>
            <a:r>
              <a:rPr lang="en-US" sz="1050" dirty="0"/>
              <a:t>it begins to percolate downward to become groundwater. Once below the surface, the water will continue to percolate downward as </a:t>
            </a:r>
            <a:r>
              <a:rPr lang="en-US" sz="1050" dirty="0" smtClean="0"/>
              <a:t>long </a:t>
            </a:r>
            <a:r>
              <a:rPr lang="en-US" sz="1050" dirty="0"/>
              <a:t>as it encounters rocks with sufficient porosity and permeability to allow </a:t>
            </a:r>
            <a:r>
              <a:rPr lang="en-US" sz="1050" dirty="0" smtClean="0"/>
              <a:t>it to move. </a:t>
            </a:r>
            <a:r>
              <a:rPr lang="en-US" sz="1050" dirty="0"/>
              <a:t>Eventually, the weight of the overlying rock section will close any pores and fractures, eliminating both porosity and permeability. On the average, the deepest groundwater will penetrate below ground level is </a:t>
            </a:r>
            <a:r>
              <a:rPr lang="en-US" sz="1050" dirty="0" smtClean="0"/>
              <a:t>about 2,500 </a:t>
            </a:r>
            <a:r>
              <a:rPr lang="en-US" sz="1050" dirty="0"/>
              <a:t>feet. </a:t>
            </a:r>
            <a:r>
              <a:rPr lang="en-US" sz="1050" dirty="0" smtClean="0"/>
              <a:t>At this point the pores begin to fill with water, forming a zone </a:t>
            </a:r>
            <a:r>
              <a:rPr lang="en-US" sz="1050" dirty="0"/>
              <a:t>of </a:t>
            </a:r>
            <a:r>
              <a:rPr lang="en-US" sz="1050" dirty="0" smtClean="0"/>
              <a:t>saturation. Above </a:t>
            </a:r>
            <a:r>
              <a:rPr lang="en-US" sz="1050" dirty="0"/>
              <a:t>the zone of saturation there is a zone called the zone of aeration in which there is no </a:t>
            </a:r>
            <a:r>
              <a:rPr lang="en-US" sz="1050" dirty="0" smtClean="0"/>
              <a:t>groundwater except when rain water or snow/ice melt waters are moving down to the zone of saturation. The </a:t>
            </a:r>
            <a:r>
              <a:rPr lang="en-US" sz="1050" dirty="0"/>
              <a:t>contact between </a:t>
            </a:r>
            <a:r>
              <a:rPr lang="en-US" sz="1050" dirty="0" smtClean="0"/>
              <a:t>the </a:t>
            </a:r>
            <a:r>
              <a:rPr lang="en-US" sz="1050" dirty="0"/>
              <a:t>zones of saturation </a:t>
            </a:r>
            <a:r>
              <a:rPr lang="en-US" sz="1050" dirty="0" smtClean="0"/>
              <a:t>and aeration </a:t>
            </a:r>
            <a:r>
              <a:rPr lang="en-US" sz="1050" dirty="0"/>
              <a:t>is called the </a:t>
            </a:r>
            <a:r>
              <a:rPr lang="en-US" sz="1050" dirty="0" err="1"/>
              <a:t>watertable</a:t>
            </a:r>
            <a:r>
              <a:rPr lang="en-US" sz="1050" dirty="0"/>
              <a:t>. The distance from the surface to the </a:t>
            </a:r>
            <a:r>
              <a:rPr lang="en-US" sz="1050" dirty="0" err="1"/>
              <a:t>watertable</a:t>
            </a:r>
            <a:r>
              <a:rPr lang="en-US" sz="1050" dirty="0"/>
              <a:t> is mainly determined by the amount of annual </a:t>
            </a:r>
            <a:r>
              <a:rPr lang="en-US" sz="1050" dirty="0" smtClean="0"/>
              <a:t>precipitation. Hydrologist identify the </a:t>
            </a:r>
            <a:r>
              <a:rPr lang="en-US" sz="1050" dirty="0" err="1" smtClean="0"/>
              <a:t>watertable</a:t>
            </a:r>
            <a:r>
              <a:rPr lang="en-US" sz="1050" dirty="0" smtClean="0"/>
              <a:t> with an inverted triangular icon.</a:t>
            </a:r>
            <a:endParaRPr lang="en-US" sz="1050" dirty="0"/>
          </a:p>
        </p:txBody>
      </p:sp>
      <p:pic>
        <p:nvPicPr>
          <p:cNvPr id="5" name="Picture 4" descr="The Watertable G101.jpg"/>
          <p:cNvPicPr>
            <a:picLocks noChangeAspect="1"/>
          </p:cNvPicPr>
          <p:nvPr/>
        </p:nvPicPr>
        <p:blipFill>
          <a:blip r:embed="rId3" cstate="print"/>
          <a:stretch>
            <a:fillRect/>
          </a:stretch>
        </p:blipFill>
        <p:spPr>
          <a:xfrm>
            <a:off x="4267200" y="1837182"/>
            <a:ext cx="4224528" cy="2182368"/>
          </a:xfrm>
          <a:prstGeom prst="rect">
            <a:avLst/>
          </a:prstGeom>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81000" y="1428750"/>
            <a:ext cx="4114800" cy="2870016"/>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Aquifers</a:t>
            </a:r>
          </a:p>
          <a:p>
            <a:endParaRPr lang="en-US" sz="900" dirty="0"/>
          </a:p>
          <a:p>
            <a:r>
              <a:rPr lang="en-US" sz="1050" dirty="0" smtClean="0"/>
              <a:t>      Rocks that exhibit high porosity and permeability are called aquifers. Those that have little or no porosity or permeability are called </a:t>
            </a:r>
            <a:r>
              <a:rPr lang="en-US" sz="1050" dirty="0" err="1" smtClean="0"/>
              <a:t>aquicludes</a:t>
            </a:r>
            <a:r>
              <a:rPr lang="en-US" sz="1050" dirty="0" smtClean="0"/>
              <a:t>. In between these two are </a:t>
            </a:r>
            <a:r>
              <a:rPr lang="en-US" sz="1050" dirty="0" err="1" smtClean="0"/>
              <a:t>aquitardes</a:t>
            </a:r>
            <a:r>
              <a:rPr lang="en-US" sz="1050" dirty="0" smtClean="0"/>
              <a:t>. The ideal aquifers are listed in the illustration. Of these, sandstones are usually the best. </a:t>
            </a:r>
            <a:r>
              <a:rPr lang="en-US" sz="1050" dirty="0" err="1" smtClean="0"/>
              <a:t>Aquicludes</a:t>
            </a:r>
            <a:r>
              <a:rPr lang="en-US" sz="1050" dirty="0" smtClean="0"/>
              <a:t> consist of mostly </a:t>
            </a:r>
            <a:r>
              <a:rPr lang="en-US" sz="1050" dirty="0" err="1" smtClean="0"/>
              <a:t>unweathered</a:t>
            </a:r>
            <a:r>
              <a:rPr lang="en-US" sz="1050" dirty="0" smtClean="0"/>
              <a:t> igneous and metamorphic rocks and, because of their natural  fine-grained character, chemical </a:t>
            </a:r>
            <a:r>
              <a:rPr lang="en-US" sz="1050" dirty="0" err="1" smtClean="0"/>
              <a:t>limestones</a:t>
            </a:r>
            <a:r>
              <a:rPr lang="en-US" sz="1050" dirty="0" smtClean="0"/>
              <a:t>. The importance of the diagram shows that, except for </a:t>
            </a:r>
            <a:r>
              <a:rPr lang="en-US" sz="1050" dirty="0" err="1" smtClean="0"/>
              <a:t>shales</a:t>
            </a:r>
            <a:r>
              <a:rPr lang="en-US" sz="1050" dirty="0" smtClean="0"/>
              <a:t> which are almost always </a:t>
            </a:r>
            <a:r>
              <a:rPr lang="en-US" sz="1050" dirty="0" err="1" smtClean="0"/>
              <a:t>aquicludes</a:t>
            </a:r>
            <a:r>
              <a:rPr lang="en-US" sz="1050" dirty="0" smtClean="0"/>
              <a:t> because of the lack or permeability, the porosity and permeability of any </a:t>
            </a:r>
            <a:r>
              <a:rPr lang="en-US" sz="1050" dirty="0" err="1" smtClean="0"/>
              <a:t>aquiclude</a:t>
            </a:r>
            <a:r>
              <a:rPr lang="en-US" sz="1050" dirty="0" smtClean="0"/>
              <a:t> can be increased when exposed to weathering, the diagonal line on the diagram. As even igneous and metamorphic rocks are weathered, porosity and permeability increase. Eventually, the porosity and permeability qualify the weathered rock to become an </a:t>
            </a:r>
            <a:r>
              <a:rPr lang="en-US" sz="1050" dirty="0" err="1" smtClean="0"/>
              <a:t>aquitard</a:t>
            </a:r>
            <a:r>
              <a:rPr lang="en-US" sz="1050" dirty="0" smtClean="0"/>
              <a:t> and eventually, an aquifer. </a:t>
            </a:r>
            <a:endParaRPr lang="en-US" sz="1050" dirty="0"/>
          </a:p>
        </p:txBody>
      </p:sp>
      <p:pic>
        <p:nvPicPr>
          <p:cNvPr id="5" name="Picture 4" descr="Aquifer-Aquiclude G101.jpg"/>
          <p:cNvPicPr>
            <a:picLocks noChangeAspect="1"/>
          </p:cNvPicPr>
          <p:nvPr/>
        </p:nvPicPr>
        <p:blipFill>
          <a:blip r:embed="rId3" cstate="print"/>
          <a:stretch>
            <a:fillRect/>
          </a:stretch>
        </p:blipFill>
        <p:spPr>
          <a:xfrm>
            <a:off x="4572000" y="914400"/>
            <a:ext cx="4226599" cy="3943350"/>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Aquifers A G101.jpg"/>
          <p:cNvPicPr>
            <a:picLocks noChangeAspect="1"/>
          </p:cNvPicPr>
          <p:nvPr/>
        </p:nvPicPr>
        <p:blipFill>
          <a:blip r:embed="rId3" cstate="print"/>
          <a:stretch>
            <a:fillRect/>
          </a:stretch>
        </p:blipFill>
        <p:spPr>
          <a:xfrm>
            <a:off x="4191000" y="1714708"/>
            <a:ext cx="4738312" cy="2076242"/>
          </a:xfrm>
          <a:prstGeom prst="rect">
            <a:avLst/>
          </a:prstGeom>
        </p:spPr>
      </p:pic>
      <p:sp>
        <p:nvSpPr>
          <p:cNvPr id="3" name="TextBox 2"/>
          <p:cNvSpPr txBox="1"/>
          <p:nvPr/>
        </p:nvSpPr>
        <p:spPr>
          <a:xfrm>
            <a:off x="304800" y="361950"/>
            <a:ext cx="3810000" cy="4647426"/>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Confined Aquifers</a:t>
            </a:r>
          </a:p>
          <a:p>
            <a:endParaRPr lang="en-US" sz="900" dirty="0"/>
          </a:p>
          <a:p>
            <a:r>
              <a:rPr lang="en-US" sz="900" dirty="0" smtClean="0"/>
              <a:t>      A </a:t>
            </a:r>
            <a:r>
              <a:rPr lang="en-US" sz="1050" dirty="0" smtClean="0"/>
              <a:t> </a:t>
            </a:r>
            <a:r>
              <a:rPr lang="en-US" sz="1050" dirty="0"/>
              <a:t>confined aquifer </a:t>
            </a:r>
            <a:r>
              <a:rPr lang="en-US" sz="1050" dirty="0" smtClean="0"/>
              <a:t>requires a </a:t>
            </a:r>
            <a:r>
              <a:rPr lang="en-US" sz="1050" dirty="0"/>
              <a:t>highland adjoining a </a:t>
            </a:r>
            <a:r>
              <a:rPr lang="en-US" sz="1050" dirty="0" smtClean="0"/>
              <a:t>lowland. </a:t>
            </a:r>
            <a:r>
              <a:rPr lang="en-US" sz="1050" dirty="0"/>
              <a:t>The confined aquifer consists of a very good aquifer </a:t>
            </a:r>
            <a:r>
              <a:rPr lang="en-US" sz="1050" dirty="0" smtClean="0"/>
              <a:t>sandwiched </a:t>
            </a:r>
            <a:r>
              <a:rPr lang="en-US" sz="1050" dirty="0"/>
              <a:t>between two equally good </a:t>
            </a:r>
            <a:r>
              <a:rPr lang="en-US" sz="1050" dirty="0" err="1"/>
              <a:t>aquicludes</a:t>
            </a:r>
            <a:r>
              <a:rPr lang="en-US" sz="1050" dirty="0"/>
              <a:t>. The confined aquifer underlies the lowland and comes to the surface along the summit of the highland where the aquifer is recharged. Once water enters and fills the aquifer along the recharge area, it is confined by virtue of the overlying and underlying </a:t>
            </a:r>
            <a:r>
              <a:rPr lang="en-US" sz="1050" dirty="0" err="1"/>
              <a:t>aquicludes</a:t>
            </a:r>
            <a:r>
              <a:rPr lang="en-US" sz="1050" dirty="0"/>
              <a:t>. Being confined, pressure develops within the aquifer in </a:t>
            </a:r>
            <a:r>
              <a:rPr lang="en-US" sz="1050" dirty="0" smtClean="0"/>
              <a:t>much </a:t>
            </a:r>
            <a:r>
              <a:rPr lang="en-US" sz="1050" dirty="0"/>
              <a:t>the same way that pressure develops in </a:t>
            </a:r>
            <a:r>
              <a:rPr lang="en-US" sz="1050" dirty="0" smtClean="0"/>
              <a:t>pipes being fed by an elevated water tank. But some of the pressure energy is consumed by friction within the pore spaces. As a result, confined </a:t>
            </a:r>
            <a:r>
              <a:rPr lang="en-US" sz="1050" dirty="0"/>
              <a:t>aquifers have an actual pressure surface </a:t>
            </a:r>
            <a:r>
              <a:rPr lang="en-US" sz="1050" dirty="0" smtClean="0"/>
              <a:t>to </a:t>
            </a:r>
            <a:r>
              <a:rPr lang="en-US" sz="1050" dirty="0"/>
              <a:t>which the water will rise if penetrated by a well. Note that the actual pressure surface begins at the upper surface of the water in the aquifer and drops away from the recharge </a:t>
            </a:r>
            <a:r>
              <a:rPr lang="en-US" sz="1050" dirty="0" smtClean="0"/>
              <a:t>area, </a:t>
            </a:r>
            <a:r>
              <a:rPr lang="en-US" sz="1050" dirty="0"/>
              <a:t>eventually to drop down to the level of the aquifer. All wells that produce water from a confined aquifer </a:t>
            </a:r>
            <a:r>
              <a:rPr lang="en-US" sz="1050" dirty="0" smtClean="0"/>
              <a:t>are </a:t>
            </a:r>
            <a:r>
              <a:rPr lang="en-US" sz="1050" dirty="0"/>
              <a:t>called artesian wells. Those that produce water above the ground surface are referred to as free-flowing artesian wells and do not have to be pumped while those that rise to an actual pressure surface at or below the ground surface will require the water to be pumped to the surface. </a:t>
            </a:r>
            <a:r>
              <a:rPr lang="en-US" sz="1050" dirty="0" smtClean="0"/>
              <a:t>Over-production from confined aquifers drops the pressure surface to the point that it eliminates all free-flowing wells while reducing overall water production.</a:t>
            </a:r>
            <a:endParaRPr lang="en-US" sz="1050"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Aquifers A G101.jpg"/>
          <p:cNvPicPr>
            <a:picLocks noChangeAspect="1"/>
          </p:cNvPicPr>
          <p:nvPr/>
        </p:nvPicPr>
        <p:blipFill>
          <a:blip r:embed="rId3" cstate="print"/>
          <a:stretch>
            <a:fillRect/>
          </a:stretch>
        </p:blipFill>
        <p:spPr>
          <a:xfrm>
            <a:off x="5257799" y="742950"/>
            <a:ext cx="3581401" cy="2312898"/>
          </a:xfrm>
          <a:prstGeom prst="rect">
            <a:avLst/>
          </a:prstGeom>
        </p:spPr>
      </p:pic>
      <p:sp>
        <p:nvSpPr>
          <p:cNvPr id="3" name="TextBox 2"/>
          <p:cNvSpPr txBox="1"/>
          <p:nvPr/>
        </p:nvSpPr>
        <p:spPr>
          <a:xfrm>
            <a:off x="152400" y="590550"/>
            <a:ext cx="3657600" cy="1969770"/>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Types of </a:t>
            </a:r>
            <a:r>
              <a:rPr lang="en-US" sz="1400" b="1" dirty="0" err="1" smtClean="0">
                <a:effectLst>
                  <a:outerShdw blurRad="38100" dist="38100" dir="2700000" algn="tl">
                    <a:srgbClr val="000000">
                      <a:alpha val="43137"/>
                    </a:srgbClr>
                  </a:outerShdw>
                </a:effectLst>
                <a:latin typeface="+mn-lt"/>
              </a:rPr>
              <a:t>Watertables</a:t>
            </a:r>
            <a:endParaRPr lang="en-US" sz="1400" b="1" dirty="0" smtClean="0">
              <a:effectLst>
                <a:outerShdw blurRad="38100" dist="38100" dir="2700000" algn="tl">
                  <a:srgbClr val="000000">
                    <a:alpha val="43137"/>
                  </a:srgbClr>
                </a:outerShdw>
              </a:effectLst>
              <a:latin typeface="+mn-lt"/>
            </a:endParaRPr>
          </a:p>
          <a:p>
            <a:endParaRPr lang="en-US" sz="900" dirty="0"/>
          </a:p>
          <a:p>
            <a:r>
              <a:rPr lang="en-US" sz="900" dirty="0" smtClean="0"/>
              <a:t>      A regional </a:t>
            </a:r>
            <a:r>
              <a:rPr lang="en-US" sz="900" dirty="0" err="1"/>
              <a:t>watertable</a:t>
            </a:r>
            <a:r>
              <a:rPr lang="en-US" sz="900" dirty="0"/>
              <a:t> </a:t>
            </a:r>
            <a:r>
              <a:rPr lang="en-US" sz="900" dirty="0" smtClean="0"/>
              <a:t>exists </a:t>
            </a:r>
            <a:r>
              <a:rPr lang="en-US" sz="900" dirty="0"/>
              <a:t>everywhere within a </a:t>
            </a:r>
            <a:r>
              <a:rPr lang="en-US" sz="900" dirty="0" smtClean="0"/>
              <a:t>region and, in general, follows </a:t>
            </a:r>
            <a:r>
              <a:rPr lang="en-US" sz="900" dirty="0"/>
              <a:t>the lay of the land except for being deeper under ridge summits than under valley floors. </a:t>
            </a:r>
            <a:r>
              <a:rPr lang="en-US" sz="900" dirty="0" smtClean="0"/>
              <a:t>The </a:t>
            </a:r>
            <a:r>
              <a:rPr lang="en-US" sz="900" dirty="0"/>
              <a:t>level of water in a stream, wetland, </a:t>
            </a:r>
            <a:r>
              <a:rPr lang="en-US" sz="900" dirty="0" smtClean="0"/>
              <a:t>lake, </a:t>
            </a:r>
            <a:r>
              <a:rPr lang="en-US" sz="900" dirty="0"/>
              <a:t>or pond is where the regional </a:t>
            </a:r>
            <a:r>
              <a:rPr lang="en-US" sz="900" dirty="0" err="1"/>
              <a:t>watertable</a:t>
            </a:r>
            <a:r>
              <a:rPr lang="en-US" sz="900" dirty="0"/>
              <a:t> </a:t>
            </a:r>
            <a:r>
              <a:rPr lang="en-US" sz="900" dirty="0" smtClean="0"/>
              <a:t>cuts </a:t>
            </a:r>
            <a:r>
              <a:rPr lang="en-US" sz="900" dirty="0"/>
              <a:t>across a topographic low. The amount of water that exists within any surface body of water will vary depending on the </a:t>
            </a:r>
            <a:r>
              <a:rPr lang="en-US" sz="900" dirty="0" smtClean="0"/>
              <a:t>location of the </a:t>
            </a:r>
            <a:r>
              <a:rPr lang="en-US" sz="900" dirty="0" err="1" smtClean="0"/>
              <a:t>watertable</a:t>
            </a:r>
            <a:r>
              <a:rPr lang="en-US" sz="900" dirty="0" smtClean="0"/>
              <a:t> which, in turn depends on the amount </a:t>
            </a:r>
            <a:r>
              <a:rPr lang="en-US" sz="900" dirty="0"/>
              <a:t>of </a:t>
            </a:r>
            <a:r>
              <a:rPr lang="en-US" sz="900" dirty="0" smtClean="0"/>
              <a:t>precipitation. This explains why </a:t>
            </a:r>
            <a:r>
              <a:rPr lang="en-US" sz="900" dirty="0"/>
              <a:t>stream levels rise following periods of rain and drop during periods of drought. If periods of drought are sufficiently long, the </a:t>
            </a:r>
            <a:r>
              <a:rPr lang="en-US" sz="900" dirty="0" err="1"/>
              <a:t>watertable</a:t>
            </a:r>
            <a:r>
              <a:rPr lang="en-US" sz="900" dirty="0"/>
              <a:t> may drop below the bottom of the water-body in which case the water-body will disappear.</a:t>
            </a:r>
          </a:p>
        </p:txBody>
      </p:sp>
      <p:sp>
        <p:nvSpPr>
          <p:cNvPr id="4" name="Striped Right Arrow 3"/>
          <p:cNvSpPr/>
          <p:nvPr/>
        </p:nvSpPr>
        <p:spPr>
          <a:xfrm>
            <a:off x="3886200" y="1581150"/>
            <a:ext cx="1219200" cy="1008787"/>
          </a:xfrm>
          <a:prstGeom prst="stripedRightArrow">
            <a:avLst/>
          </a:prstGeom>
          <a:gradFill>
            <a:gsLst>
              <a:gs pos="0">
                <a:schemeClr val="accent2"/>
              </a:gs>
              <a:gs pos="68000">
                <a:schemeClr val="accent6">
                  <a:tint val="86000"/>
                  <a:satMod val="115000"/>
                </a:schemeClr>
              </a:gs>
              <a:gs pos="100000">
                <a:schemeClr val="accent6">
                  <a:tint val="50000"/>
                  <a:satMod val="150000"/>
                </a:schemeClr>
              </a:gs>
            </a:gsLst>
          </a:gradFill>
          <a:scene3d>
            <a:camera prst="obliqueTopLeft" fov="600000">
              <a:rot lat="0" lon="0" rev="0"/>
            </a:camera>
            <a:lightRig rig="balanced" dir="t">
              <a:rot lat="0" lon="0" rev="19200000"/>
            </a:lightRig>
          </a:scene3d>
          <a:sp3d contourW="12700" prstMaterial="dkEdge">
            <a:bevelT w="60000" h="50800"/>
            <a:bevelB/>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900" b="1" dirty="0" smtClean="0">
                <a:solidFill>
                  <a:schemeClr val="tx1"/>
                </a:solidFill>
              </a:rPr>
              <a:t>Click </a:t>
            </a:r>
            <a:r>
              <a:rPr lang="en-US" sz="900" b="1" dirty="0">
                <a:solidFill>
                  <a:schemeClr val="tx1"/>
                </a:solidFill>
              </a:rPr>
              <a:t>O</a:t>
            </a:r>
            <a:r>
              <a:rPr lang="en-US" sz="900" b="1" dirty="0" smtClean="0">
                <a:solidFill>
                  <a:schemeClr val="tx1"/>
                </a:solidFill>
              </a:rPr>
              <a:t>n Illustration</a:t>
            </a:r>
          </a:p>
          <a:p>
            <a:pPr algn="ctr"/>
            <a:r>
              <a:rPr lang="en-US" sz="900" b="1" dirty="0" smtClean="0">
                <a:solidFill>
                  <a:schemeClr val="tx1"/>
                </a:solidFill>
              </a:rPr>
              <a:t>For More…</a:t>
            </a:r>
            <a:endParaRPr lang="en-US" sz="900" b="1" dirty="0">
              <a:solidFill>
                <a:schemeClr val="tx1"/>
              </a:solidFill>
            </a:endParaRPr>
          </a:p>
        </p:txBody>
      </p:sp>
      <p:pic>
        <p:nvPicPr>
          <p:cNvPr id="5" name="Picture 4" descr="Perched Watertable G101.jpg"/>
          <p:cNvPicPr>
            <a:picLocks noChangeAspect="1"/>
          </p:cNvPicPr>
          <p:nvPr/>
        </p:nvPicPr>
        <p:blipFill>
          <a:blip r:embed="rId4" cstate="print"/>
          <a:stretch>
            <a:fillRect/>
          </a:stretch>
        </p:blipFill>
        <p:spPr>
          <a:xfrm>
            <a:off x="609600" y="3073908"/>
            <a:ext cx="4136136" cy="2069592"/>
          </a:xfrm>
          <a:prstGeom prst="rect">
            <a:avLst/>
          </a:prstGeom>
        </p:spPr>
      </p:pic>
      <p:sp>
        <p:nvSpPr>
          <p:cNvPr id="6" name="TextBox 5"/>
          <p:cNvSpPr txBox="1"/>
          <p:nvPr/>
        </p:nvSpPr>
        <p:spPr>
          <a:xfrm>
            <a:off x="4953000" y="3394323"/>
            <a:ext cx="3886200" cy="1477328"/>
          </a:xfrm>
          <a:prstGeom prst="rect">
            <a:avLst/>
          </a:prstGeom>
          <a:noFill/>
        </p:spPr>
        <p:txBody>
          <a:bodyPr wrap="square" rtlCol="0">
            <a:spAutoFit/>
          </a:bodyPr>
          <a:lstStyle/>
          <a:p>
            <a:r>
              <a:rPr lang="en-US" sz="900" dirty="0" smtClean="0"/>
              <a:t>     A </a:t>
            </a:r>
            <a:r>
              <a:rPr lang="en-US" sz="900" dirty="0"/>
              <a:t>hanging or perched </a:t>
            </a:r>
            <a:r>
              <a:rPr lang="en-US" sz="900" dirty="0" err="1" smtClean="0"/>
              <a:t>watertable</a:t>
            </a:r>
            <a:r>
              <a:rPr lang="en-US" sz="900" dirty="0" smtClean="0"/>
              <a:t> occurs where </a:t>
            </a:r>
            <a:r>
              <a:rPr lang="en-US" sz="900" dirty="0"/>
              <a:t>an </a:t>
            </a:r>
            <a:r>
              <a:rPr lang="en-US" sz="900" dirty="0" err="1" smtClean="0"/>
              <a:t>aquiclude</a:t>
            </a:r>
            <a:r>
              <a:rPr lang="en-US" sz="900" dirty="0" smtClean="0"/>
              <a:t> </a:t>
            </a:r>
            <a:r>
              <a:rPr lang="en-US" sz="900" dirty="0"/>
              <a:t>is present within the rock section above the regional </a:t>
            </a:r>
            <a:r>
              <a:rPr lang="en-US" sz="900" dirty="0" err="1"/>
              <a:t>watertable</a:t>
            </a:r>
            <a:r>
              <a:rPr lang="en-US" sz="900" dirty="0"/>
              <a:t>. As rainwater or snow melt percolates downward, it encounters the </a:t>
            </a:r>
            <a:r>
              <a:rPr lang="en-US" sz="900" dirty="0" err="1"/>
              <a:t>aguiclude</a:t>
            </a:r>
            <a:r>
              <a:rPr lang="en-US" sz="900" dirty="0"/>
              <a:t> and, prevented from percolating further, collects above the </a:t>
            </a:r>
            <a:r>
              <a:rPr lang="en-US" sz="900" dirty="0" err="1" smtClean="0"/>
              <a:t>aquiclude</a:t>
            </a:r>
            <a:r>
              <a:rPr lang="en-US" sz="900" dirty="0" smtClean="0"/>
              <a:t> </a:t>
            </a:r>
            <a:r>
              <a:rPr lang="en-US" sz="900" dirty="0"/>
              <a:t>creating a hanging or perched </a:t>
            </a:r>
            <a:r>
              <a:rPr lang="en-US" sz="900" dirty="0" err="1"/>
              <a:t>watertable</a:t>
            </a:r>
            <a:r>
              <a:rPr lang="en-US" sz="900" dirty="0" smtClean="0"/>
              <a:t>. Where the strata are horizontal, it is not uncommon for springs to occur where the edge of the hanging </a:t>
            </a:r>
            <a:r>
              <a:rPr lang="en-US" sz="900" dirty="0" err="1" smtClean="0"/>
              <a:t>watertable</a:t>
            </a:r>
            <a:r>
              <a:rPr lang="en-US" sz="900" dirty="0" smtClean="0"/>
              <a:t> encounters the surface of the hill. The water one sees emerging from </a:t>
            </a:r>
            <a:r>
              <a:rPr lang="en-US" sz="900" dirty="0" err="1" smtClean="0"/>
              <a:t>roadcuts</a:t>
            </a:r>
            <a:r>
              <a:rPr lang="en-US" sz="900" dirty="0" smtClean="0"/>
              <a:t> is groundwater spilling out of  breached hanging </a:t>
            </a:r>
            <a:r>
              <a:rPr lang="en-US" sz="900" dirty="0" err="1" smtClean="0"/>
              <a:t>watertables</a:t>
            </a:r>
            <a:r>
              <a:rPr lang="en-US" sz="900" dirty="0" smtClean="0"/>
              <a:t>.  There may be any number of perched </a:t>
            </a:r>
            <a:r>
              <a:rPr lang="en-US" sz="900" dirty="0" err="1" smtClean="0"/>
              <a:t>watertables</a:t>
            </a:r>
            <a:r>
              <a:rPr lang="en-US" sz="900" dirty="0" smtClean="0"/>
              <a:t> located above the regional </a:t>
            </a:r>
            <a:r>
              <a:rPr lang="en-US" sz="900" dirty="0" err="1" smtClean="0"/>
              <a:t>watertable</a:t>
            </a:r>
            <a:r>
              <a:rPr lang="en-US" sz="900" dirty="0" smtClean="0"/>
              <a:t>.</a:t>
            </a:r>
            <a:endParaRPr lang="en-US" sz="90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762000" y="1200150"/>
            <a:ext cx="4114800" cy="266226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Formation of Caves and Caverns</a:t>
            </a:r>
          </a:p>
          <a:p>
            <a:endParaRPr lang="en-US" sz="900" dirty="0"/>
          </a:p>
          <a:p>
            <a:r>
              <a:rPr lang="en-US" sz="900" dirty="0"/>
              <a:t> </a:t>
            </a:r>
            <a:r>
              <a:rPr lang="en-US" sz="900" dirty="0" smtClean="0"/>
              <a:t>     Most </a:t>
            </a:r>
            <a:r>
              <a:rPr lang="en-US" sz="900" dirty="0"/>
              <a:t>caves and cavern are formed by the dissolution of limestone beds during the period that the limestone is below the </a:t>
            </a:r>
            <a:r>
              <a:rPr lang="en-US" sz="900" dirty="0" err="1"/>
              <a:t>watertable</a:t>
            </a:r>
            <a:r>
              <a:rPr lang="en-US" sz="900" dirty="0"/>
              <a:t>. Initially, water flows through limestone beds by following fractures called joints that occur in two mutually perpendicular sets. In drawing “a”, the </a:t>
            </a:r>
            <a:r>
              <a:rPr lang="en-US" sz="900" dirty="0" smtClean="0"/>
              <a:t>solid black line represents water beginning to enter and flowing through a sets </a:t>
            </a:r>
            <a:r>
              <a:rPr lang="en-US" sz="900" dirty="0"/>
              <a:t>of </a:t>
            </a:r>
            <a:r>
              <a:rPr lang="en-US" sz="900" dirty="0" smtClean="0"/>
              <a:t>joint fractures in limestone. </a:t>
            </a:r>
            <a:r>
              <a:rPr lang="en-US" sz="900" dirty="0"/>
              <a:t>Because </a:t>
            </a:r>
            <a:r>
              <a:rPr lang="en-US" sz="900" dirty="0" smtClean="0"/>
              <a:t>the rock is water </a:t>
            </a:r>
            <a:r>
              <a:rPr lang="en-US" sz="900" dirty="0"/>
              <a:t>soluble, with time a very thin film of water </a:t>
            </a:r>
            <a:r>
              <a:rPr lang="en-US" sz="900" dirty="0" smtClean="0"/>
              <a:t>flowing </a:t>
            </a:r>
            <a:r>
              <a:rPr lang="en-US" sz="900" dirty="0"/>
              <a:t>along the fractures will open </a:t>
            </a:r>
            <a:r>
              <a:rPr lang="en-US" sz="900" dirty="0" smtClean="0"/>
              <a:t>them and allow </a:t>
            </a:r>
            <a:r>
              <a:rPr lang="en-US" sz="900" dirty="0"/>
              <a:t>increasing </a:t>
            </a:r>
            <a:r>
              <a:rPr lang="en-US" sz="900" dirty="0" smtClean="0"/>
              <a:t>volumes </a:t>
            </a:r>
            <a:r>
              <a:rPr lang="en-US" sz="900" dirty="0"/>
              <a:t>of water to flow through the </a:t>
            </a:r>
            <a:r>
              <a:rPr lang="en-US" sz="900" dirty="0" smtClean="0"/>
              <a:t>limestone. Over time these passageways can be enlarged as the </a:t>
            </a:r>
            <a:r>
              <a:rPr lang="en-US" sz="900" dirty="0" err="1" smtClean="0"/>
              <a:t>watertable</a:t>
            </a:r>
            <a:r>
              <a:rPr lang="en-US" sz="900" dirty="0" smtClean="0"/>
              <a:t> drop (dashed line and a triangular-shaped marker). At some </a:t>
            </a:r>
            <a:r>
              <a:rPr lang="en-US" sz="900" dirty="0"/>
              <a:t>point, </a:t>
            </a:r>
            <a:r>
              <a:rPr lang="en-US" sz="900" dirty="0" smtClean="0"/>
              <a:t>drawing </a:t>
            </a:r>
            <a:r>
              <a:rPr lang="en-US" sz="900" dirty="0"/>
              <a:t>“c”, the </a:t>
            </a:r>
            <a:r>
              <a:rPr lang="en-US" sz="900" dirty="0" err="1"/>
              <a:t>watertable</a:t>
            </a:r>
            <a:r>
              <a:rPr lang="en-US" sz="900" dirty="0"/>
              <a:t> has dropped below the roof of the passageways. Continued erosion of the surface and dissolution of the limestone will eventually form a system of caves and caverns that follow the original </a:t>
            </a:r>
            <a:r>
              <a:rPr lang="en-US" sz="900" dirty="0" smtClean="0"/>
              <a:t>joint pattern. </a:t>
            </a:r>
            <a:r>
              <a:rPr lang="en-US" sz="900" dirty="0"/>
              <a:t>As long as the </a:t>
            </a:r>
            <a:r>
              <a:rPr lang="en-US" sz="900" dirty="0" err="1"/>
              <a:t>watertable</a:t>
            </a:r>
            <a:r>
              <a:rPr lang="en-US" sz="900" dirty="0"/>
              <a:t> is located above the floor of the cave, it will be a wet system with water flowing in streams and pooling in </a:t>
            </a:r>
            <a:r>
              <a:rPr lang="en-US" sz="900" dirty="0" smtClean="0"/>
              <a:t>ponds or lakes. </a:t>
            </a:r>
            <a:r>
              <a:rPr lang="en-US" sz="900" dirty="0"/>
              <a:t>Eventually, when the </a:t>
            </a:r>
            <a:r>
              <a:rPr lang="en-US" sz="900" dirty="0" err="1"/>
              <a:t>watertable</a:t>
            </a:r>
            <a:r>
              <a:rPr lang="en-US" sz="900" dirty="0"/>
              <a:t> has dropped below the floor of the cave, the system becomes </a:t>
            </a:r>
            <a:r>
              <a:rPr lang="en-US" sz="900" dirty="0" smtClean="0"/>
              <a:t>dry as shown in drawing “e”.</a:t>
            </a:r>
            <a:endParaRPr lang="en-US" sz="900" dirty="0"/>
          </a:p>
        </p:txBody>
      </p:sp>
      <p:pic>
        <p:nvPicPr>
          <p:cNvPr id="4" name="Picture 3" descr="Caves G101.jpg"/>
          <p:cNvPicPr>
            <a:picLocks noChangeAspect="1"/>
          </p:cNvPicPr>
          <p:nvPr/>
        </p:nvPicPr>
        <p:blipFill>
          <a:blip r:embed="rId3" cstate="print"/>
          <a:stretch>
            <a:fillRect/>
          </a:stretch>
        </p:blipFill>
        <p:spPr>
          <a:xfrm>
            <a:off x="5546820" y="590550"/>
            <a:ext cx="2454180" cy="4171950"/>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Aquifers A G101.jpg"/>
          <p:cNvPicPr>
            <a:picLocks noChangeAspect="1"/>
          </p:cNvPicPr>
          <p:nvPr/>
        </p:nvPicPr>
        <p:blipFill>
          <a:blip r:embed="rId3" cstate="print"/>
          <a:stretch>
            <a:fillRect/>
          </a:stretch>
        </p:blipFill>
        <p:spPr>
          <a:xfrm>
            <a:off x="5105400" y="666750"/>
            <a:ext cx="3156621" cy="4231975"/>
          </a:xfrm>
          <a:prstGeom prst="rect">
            <a:avLst/>
          </a:prstGeom>
        </p:spPr>
      </p:pic>
      <p:sp>
        <p:nvSpPr>
          <p:cNvPr id="3" name="TextBox 2"/>
          <p:cNvSpPr txBox="1"/>
          <p:nvPr/>
        </p:nvSpPr>
        <p:spPr>
          <a:xfrm>
            <a:off x="457200" y="1504950"/>
            <a:ext cx="4114800" cy="2385268"/>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Creation of </a:t>
            </a:r>
            <a:r>
              <a:rPr lang="en-US" sz="1400" b="1" dirty="0" err="1" smtClean="0">
                <a:effectLst>
                  <a:outerShdw blurRad="38100" dist="38100" dir="2700000" algn="tl">
                    <a:srgbClr val="000000">
                      <a:alpha val="43137"/>
                    </a:srgbClr>
                  </a:outerShdw>
                </a:effectLst>
                <a:latin typeface="+mn-lt"/>
              </a:rPr>
              <a:t>Speleothems</a:t>
            </a:r>
            <a:endParaRPr lang="en-US" sz="1400" b="1" dirty="0" smtClean="0">
              <a:effectLst>
                <a:outerShdw blurRad="38100" dist="38100" dir="2700000" algn="tl">
                  <a:srgbClr val="000000">
                    <a:alpha val="43137"/>
                  </a:srgbClr>
                </a:outerShdw>
              </a:effectLst>
              <a:latin typeface="+mn-lt"/>
            </a:endParaRPr>
          </a:p>
          <a:p>
            <a:endParaRPr lang="en-US" sz="900" dirty="0"/>
          </a:p>
          <a:p>
            <a:r>
              <a:rPr lang="en-US" sz="900" dirty="0" smtClean="0"/>
              <a:t>      Once </a:t>
            </a:r>
            <a:r>
              <a:rPr lang="en-US" sz="900" dirty="0"/>
              <a:t>a cave system is located above the </a:t>
            </a:r>
            <a:r>
              <a:rPr lang="en-US" sz="900" dirty="0" err="1"/>
              <a:t>watertable</a:t>
            </a:r>
            <a:r>
              <a:rPr lang="en-US" sz="900" dirty="0"/>
              <a:t>, structures consisting of calcite, commonly referred to as dripstone, begin to form. As water percolates downward from the surface attempting to penetrate to the </a:t>
            </a:r>
            <a:r>
              <a:rPr lang="en-US" sz="900" dirty="0" err="1"/>
              <a:t>watertable</a:t>
            </a:r>
            <a:r>
              <a:rPr lang="en-US" sz="900" dirty="0"/>
              <a:t>, it must cross the cave system. As the waster moves through the limestone within the roof of the cave, it dissolves some of the calcite and forms a drop on the cave roof that eventually drops to the cave </a:t>
            </a:r>
            <a:r>
              <a:rPr lang="en-US" sz="900" dirty="0" smtClean="0"/>
              <a:t>flow </a:t>
            </a:r>
            <a:r>
              <a:rPr lang="en-US" sz="900" dirty="0"/>
              <a:t>and spatters. As the water evaporates, a tiny bit of calcite is deposited on the </a:t>
            </a:r>
            <a:r>
              <a:rPr lang="en-US" sz="900" dirty="0" smtClean="0"/>
              <a:t>roof </a:t>
            </a:r>
            <a:r>
              <a:rPr lang="en-US" sz="900" dirty="0"/>
              <a:t>of the cave where the drop originated and on the floor of the cave where it fell and spattered. Over millions of years this process creates structures called </a:t>
            </a:r>
            <a:r>
              <a:rPr lang="en-US" sz="900" dirty="0" err="1"/>
              <a:t>speleothems</a:t>
            </a:r>
            <a:r>
              <a:rPr lang="en-US" sz="900" dirty="0"/>
              <a:t> that hang from the ceiling of the cave and build up from the floor. Hanging structures are called stalactites while those building from the floor are called stalagmites. Spelunkers </a:t>
            </a:r>
            <a:r>
              <a:rPr lang="en-US" sz="900" dirty="0" smtClean="0"/>
              <a:t>or cavers also </a:t>
            </a:r>
            <a:r>
              <a:rPr lang="en-US" sz="900" dirty="0"/>
              <a:t>have other descriptive names such as bacon rind and bridal veils to describe individual </a:t>
            </a:r>
            <a:r>
              <a:rPr lang="en-US" sz="900" dirty="0" err="1"/>
              <a:t>speleothems</a:t>
            </a:r>
            <a:r>
              <a:rPr lang="en-US" sz="900" dirty="0"/>
              <a:t> based on their appearance.</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Aquifers A G101.jpg"/>
          <p:cNvPicPr>
            <a:picLocks noChangeAspect="1"/>
          </p:cNvPicPr>
          <p:nvPr/>
        </p:nvPicPr>
        <p:blipFill>
          <a:blip r:embed="rId3" cstate="print"/>
          <a:stretch>
            <a:fillRect/>
          </a:stretch>
        </p:blipFill>
        <p:spPr>
          <a:xfrm>
            <a:off x="4911956" y="895350"/>
            <a:ext cx="4079646" cy="1981200"/>
          </a:xfrm>
          <a:prstGeom prst="rect">
            <a:avLst/>
          </a:prstGeom>
        </p:spPr>
      </p:pic>
      <p:sp>
        <p:nvSpPr>
          <p:cNvPr id="3" name="TextBox 2"/>
          <p:cNvSpPr txBox="1"/>
          <p:nvPr/>
        </p:nvSpPr>
        <p:spPr>
          <a:xfrm>
            <a:off x="152400" y="438150"/>
            <a:ext cx="3657600" cy="2385268"/>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latin typeface="+mn-lt"/>
              </a:rPr>
              <a:t>Types of </a:t>
            </a:r>
            <a:r>
              <a:rPr lang="en-US" sz="1400" b="1" dirty="0" err="1" smtClean="0">
                <a:effectLst>
                  <a:outerShdw blurRad="38100" dist="38100" dir="2700000" algn="tl">
                    <a:srgbClr val="000000">
                      <a:alpha val="43137"/>
                    </a:srgbClr>
                  </a:outerShdw>
                </a:effectLst>
                <a:latin typeface="+mn-lt"/>
              </a:rPr>
              <a:t>Waterwells</a:t>
            </a:r>
            <a:endParaRPr lang="en-US" sz="1400" b="1" dirty="0" smtClean="0">
              <a:effectLst>
                <a:outerShdw blurRad="38100" dist="38100" dir="2700000" algn="tl">
                  <a:srgbClr val="000000">
                    <a:alpha val="43137"/>
                  </a:srgbClr>
                </a:outerShdw>
              </a:effectLst>
              <a:latin typeface="+mn-lt"/>
            </a:endParaRPr>
          </a:p>
          <a:p>
            <a:endParaRPr lang="en-US" sz="900" dirty="0"/>
          </a:p>
          <a:p>
            <a:r>
              <a:rPr lang="en-US" sz="900" dirty="0"/>
              <a:t>A well is a hole dug or drilled down below a </a:t>
            </a:r>
            <a:r>
              <a:rPr lang="en-US" sz="900" dirty="0" err="1"/>
              <a:t>watertable</a:t>
            </a:r>
            <a:r>
              <a:rPr lang="en-US" sz="900" dirty="0"/>
              <a:t> that fills with water. From the first known water well dating back several thousand years BC, up to the early 1800s, </a:t>
            </a:r>
            <a:r>
              <a:rPr lang="en-US" sz="900" dirty="0" smtClean="0"/>
              <a:t>water </a:t>
            </a:r>
            <a:r>
              <a:rPr lang="en-US" sz="900" dirty="0"/>
              <a:t>wells were </a:t>
            </a:r>
            <a:r>
              <a:rPr lang="en-US" sz="900" dirty="0" smtClean="0"/>
              <a:t>deep enough to intersect a sufficient number of aquifers. </a:t>
            </a:r>
            <a:r>
              <a:rPr lang="en-US" sz="900" dirty="0"/>
              <a:t>To prevent the collapse of the hole, the well was lined with timbers or blocks of rock. </a:t>
            </a:r>
            <a:r>
              <a:rPr lang="en-US" sz="900" dirty="0" smtClean="0"/>
              <a:t>Some of the world’s oldest wells are located in the Middle East. The </a:t>
            </a:r>
            <a:r>
              <a:rPr lang="en-US" sz="900" dirty="0"/>
              <a:t>first </a:t>
            </a:r>
            <a:r>
              <a:rPr lang="en-US" sz="900" dirty="0" smtClean="0"/>
              <a:t>drilled water well was in southern West Virginia but it was actually completed to obtain brine water to make salt. All </a:t>
            </a:r>
            <a:r>
              <a:rPr lang="en-US" sz="900" dirty="0"/>
              <a:t>water wells </a:t>
            </a:r>
            <a:r>
              <a:rPr lang="en-US" sz="900" dirty="0" smtClean="0"/>
              <a:t>must </a:t>
            </a:r>
            <a:r>
              <a:rPr lang="en-US" sz="900" dirty="0"/>
              <a:t>penetrate </a:t>
            </a:r>
            <a:r>
              <a:rPr lang="en-US" sz="900" dirty="0" smtClean="0"/>
              <a:t>a </a:t>
            </a:r>
            <a:r>
              <a:rPr lang="en-US" sz="900" dirty="0" err="1" smtClean="0"/>
              <a:t>watertable</a:t>
            </a:r>
            <a:r>
              <a:rPr lang="en-US" sz="900" dirty="0"/>
              <a:t>, be it regional or hanging, and encounter a sufficient number of aquifers </a:t>
            </a:r>
            <a:r>
              <a:rPr lang="en-US" sz="900" dirty="0" smtClean="0"/>
              <a:t> </a:t>
            </a:r>
            <a:r>
              <a:rPr lang="en-US" sz="900" dirty="0"/>
              <a:t>to provide </a:t>
            </a:r>
            <a:r>
              <a:rPr lang="en-US" sz="900" dirty="0" smtClean="0"/>
              <a:t>useable amounts </a:t>
            </a:r>
            <a:r>
              <a:rPr lang="en-US" sz="900" dirty="0"/>
              <a:t>of </a:t>
            </a:r>
            <a:r>
              <a:rPr lang="en-US" sz="900" dirty="0" smtClean="0"/>
              <a:t>potable water. </a:t>
            </a:r>
            <a:r>
              <a:rPr lang="en-US" sz="900" dirty="0"/>
              <a:t>For the average U.S. family of </a:t>
            </a:r>
            <a:r>
              <a:rPr lang="en-US" sz="900" dirty="0" smtClean="0"/>
              <a:t>mom, </a:t>
            </a:r>
            <a:r>
              <a:rPr lang="en-US" sz="900" dirty="0"/>
              <a:t>dad, and 2 ½ children, </a:t>
            </a:r>
            <a:r>
              <a:rPr lang="en-US" sz="900" dirty="0" smtClean="0"/>
              <a:t>the </a:t>
            </a:r>
            <a:r>
              <a:rPr lang="en-US" sz="900" dirty="0"/>
              <a:t>average weekly consumption of water is 2,500 gallons. </a:t>
            </a:r>
            <a:r>
              <a:rPr lang="en-US" sz="900" dirty="0" smtClean="0"/>
              <a:t>For </a:t>
            </a:r>
            <a:r>
              <a:rPr lang="en-US" sz="900" dirty="0"/>
              <a:t>wells producing water from </a:t>
            </a:r>
            <a:r>
              <a:rPr lang="en-US" sz="900" dirty="0" smtClean="0"/>
              <a:t>unconfined </a:t>
            </a:r>
            <a:r>
              <a:rPr lang="en-US" sz="900" dirty="0"/>
              <a:t>aquifers, the water within a well will </a:t>
            </a:r>
            <a:r>
              <a:rPr lang="en-US" sz="900" dirty="0" smtClean="0"/>
              <a:t>always rise </a:t>
            </a:r>
            <a:r>
              <a:rPr lang="en-US" sz="900" dirty="0"/>
              <a:t>to the level of the </a:t>
            </a:r>
            <a:r>
              <a:rPr lang="en-US" sz="900" dirty="0" err="1"/>
              <a:t>watertable</a:t>
            </a:r>
            <a:r>
              <a:rPr lang="en-US" sz="900" dirty="0"/>
              <a:t>.</a:t>
            </a:r>
          </a:p>
        </p:txBody>
      </p:sp>
      <p:sp>
        <p:nvSpPr>
          <p:cNvPr id="4" name="Striped Right Arrow 3"/>
          <p:cNvSpPr/>
          <p:nvPr/>
        </p:nvSpPr>
        <p:spPr>
          <a:xfrm>
            <a:off x="3886200" y="1352550"/>
            <a:ext cx="1219200" cy="1008787"/>
          </a:xfrm>
          <a:prstGeom prst="stripedRightArrow">
            <a:avLst/>
          </a:prstGeom>
          <a:gradFill>
            <a:gsLst>
              <a:gs pos="0">
                <a:schemeClr val="accent2"/>
              </a:gs>
              <a:gs pos="68000">
                <a:schemeClr val="accent6">
                  <a:tint val="86000"/>
                  <a:satMod val="115000"/>
                </a:schemeClr>
              </a:gs>
              <a:gs pos="100000">
                <a:schemeClr val="accent6">
                  <a:tint val="50000"/>
                  <a:satMod val="150000"/>
                </a:schemeClr>
              </a:gs>
            </a:gsLst>
          </a:gradFill>
          <a:scene3d>
            <a:camera prst="obliqueTopLeft" fov="600000">
              <a:rot lat="0" lon="0" rev="0"/>
            </a:camera>
            <a:lightRig rig="balanced" dir="t">
              <a:rot lat="0" lon="0" rev="19200000"/>
            </a:lightRig>
          </a:scene3d>
          <a:sp3d contourW="12700" prstMaterial="dkEdge">
            <a:bevelT w="60000" h="50800"/>
            <a:bevelB/>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900" b="1" dirty="0" smtClean="0">
                <a:solidFill>
                  <a:schemeClr val="tx1"/>
                </a:solidFill>
              </a:rPr>
              <a:t>Click </a:t>
            </a:r>
            <a:r>
              <a:rPr lang="en-US" sz="900" b="1" dirty="0">
                <a:solidFill>
                  <a:schemeClr val="tx1"/>
                </a:solidFill>
              </a:rPr>
              <a:t>O</a:t>
            </a:r>
            <a:r>
              <a:rPr lang="en-US" sz="900" b="1" dirty="0" smtClean="0">
                <a:solidFill>
                  <a:schemeClr val="tx1"/>
                </a:solidFill>
              </a:rPr>
              <a:t>n Illustration</a:t>
            </a:r>
          </a:p>
          <a:p>
            <a:pPr algn="ctr"/>
            <a:r>
              <a:rPr lang="en-US" sz="900" b="1" dirty="0" smtClean="0">
                <a:solidFill>
                  <a:schemeClr val="tx1"/>
                </a:solidFill>
              </a:rPr>
              <a:t>For More…</a:t>
            </a:r>
            <a:endParaRPr lang="en-US" sz="900" b="1" dirty="0">
              <a:solidFill>
                <a:schemeClr val="tx1"/>
              </a:solidFill>
            </a:endParaRPr>
          </a:p>
        </p:txBody>
      </p:sp>
      <p:pic>
        <p:nvPicPr>
          <p:cNvPr id="5" name="Picture 4" descr="Perched Watertable G101.jpg"/>
          <p:cNvPicPr>
            <a:picLocks noChangeAspect="1"/>
          </p:cNvPicPr>
          <p:nvPr/>
        </p:nvPicPr>
        <p:blipFill>
          <a:blip r:embed="rId4" cstate="print"/>
          <a:stretch>
            <a:fillRect/>
          </a:stretch>
        </p:blipFill>
        <p:spPr>
          <a:xfrm>
            <a:off x="6172200" y="3180058"/>
            <a:ext cx="1856869" cy="1753892"/>
          </a:xfrm>
          <a:prstGeom prst="rect">
            <a:avLst/>
          </a:prstGeom>
        </p:spPr>
      </p:pic>
      <p:sp>
        <p:nvSpPr>
          <p:cNvPr id="6" name="TextBox 5"/>
          <p:cNvSpPr txBox="1"/>
          <p:nvPr/>
        </p:nvSpPr>
        <p:spPr>
          <a:xfrm>
            <a:off x="1905000" y="3562350"/>
            <a:ext cx="3886200" cy="1200329"/>
          </a:xfrm>
          <a:prstGeom prst="rect">
            <a:avLst/>
          </a:prstGeom>
          <a:noFill/>
        </p:spPr>
        <p:txBody>
          <a:bodyPr wrap="square" rtlCol="0">
            <a:spAutoFit/>
          </a:bodyPr>
          <a:lstStyle/>
          <a:p>
            <a:r>
              <a:rPr lang="en-US" sz="900" dirty="0" smtClean="0"/>
              <a:t>     When water is being pumped from a well, not only will the water level within the well drop, but the </a:t>
            </a:r>
            <a:r>
              <a:rPr lang="en-US" sz="900" dirty="0" err="1" smtClean="0"/>
              <a:t>watertable</a:t>
            </a:r>
            <a:r>
              <a:rPr lang="en-US" sz="900" dirty="0" smtClean="0"/>
              <a:t> surrounding the well will be depressed in the form of a cone called the cone of depression. How big the cone of depression will get depends on the rate at which water is being removed from the aquifer system and how fast it is being replaced by recharge. Overproduction from unconfined aquifers result in the overlapping of cones of depression and the subsequent lowering of the </a:t>
            </a:r>
            <a:r>
              <a:rPr lang="en-US" sz="900" dirty="0" err="1" smtClean="0"/>
              <a:t>watertable</a:t>
            </a:r>
            <a:r>
              <a:rPr lang="en-US" sz="900" dirty="0" smtClean="0"/>
              <a:t>.</a:t>
            </a:r>
            <a:endParaRPr lang="en-US" sz="90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745</TotalTime>
  <Words>1867</Words>
  <Application>Microsoft Office PowerPoint</Application>
  <PresentationFormat>On-screen Show (16:9)</PresentationFormat>
  <Paragraphs>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Groundwater   </vt:lpstr>
      <vt:lpstr>Slide 2</vt:lpstr>
      <vt:lpstr>Slide 3</vt:lpstr>
      <vt:lpstr>Slide 4</vt:lpstr>
      <vt:lpstr>Slide 5</vt:lpstr>
      <vt:lpstr>Slide 6</vt:lpstr>
      <vt:lpstr>Slide 7</vt:lpstr>
      <vt:lpstr>Slide 8</vt:lpstr>
      <vt:lpstr>Slide 9</vt:lpstr>
      <vt:lpstr>Slide 10</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Groundwater</dc:title>
  <dc:creator>schleger</dc:creator>
  <cp:lastModifiedBy>schleger</cp:lastModifiedBy>
  <cp:revision>76</cp:revision>
  <cp:lastPrinted>1601-01-01T00:00:00Z</cp:lastPrinted>
  <dcterms:created xsi:type="dcterms:W3CDTF">2013-05-21T13:54:06Z</dcterms:created>
  <dcterms:modified xsi:type="dcterms:W3CDTF">2013-12-04T19:51:15Z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TC102037901033</vt:lpwstr>
  </property>
</Properties>
</file>