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0" r:id="rId3"/>
    <p:sldId id="259" r:id="rId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2" d="100"/>
          <a:sy n="112" d="100"/>
        </p:scale>
        <p:origin x="-610" y="-72"/>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Freeform 6"/>
          <p:cNvSpPr>
            <a:spLocks/>
          </p:cNvSpPr>
          <p:nvPr/>
        </p:nvSpPr>
        <p:spPr bwMode="auto">
          <a:xfrm>
            <a:off x="0" y="3564094"/>
            <a:ext cx="9144000" cy="158472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6" y="0"/>
            <a:ext cx="3038475" cy="51435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2503170"/>
            <a:ext cx="6480048" cy="172593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158609"/>
            <a:ext cx="6480048" cy="131445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A334D4E-0D56-42AB-8D2A-454A3B6A6861}" type="datetimeFigureOut">
              <a:rPr lang="en-US" smtClean="0"/>
              <a:pPr/>
              <a:t>12/3/2013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D500311-A166-45A2-9B33-446FA915866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334D4E-0D56-42AB-8D2A-454A3B6A6861}"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500311-A166-45A2-9B33-446FA915866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334D4E-0D56-42AB-8D2A-454A3B6A6861}"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500311-A166-45A2-9B33-446FA915866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334D4E-0D56-42AB-8D2A-454A3B6A6861}"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500311-A166-45A2-9B33-446FA915866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Freeform 6"/>
          <p:cNvSpPr>
            <a:spLocks/>
          </p:cNvSpPr>
          <p:nvPr/>
        </p:nvSpPr>
        <p:spPr bwMode="auto">
          <a:xfrm>
            <a:off x="0" y="3564094"/>
            <a:ext cx="9144000" cy="158472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6" y="0"/>
            <a:ext cx="3038475" cy="51435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2687878"/>
            <a:ext cx="6629400" cy="1369772"/>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1864350"/>
            <a:ext cx="6629400" cy="800016"/>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A334D4E-0D56-42AB-8D2A-454A3B6A6861}"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500311-A166-45A2-9B33-446FA915866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7467600" cy="85725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200151"/>
            <a:ext cx="3657600" cy="3394472"/>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200151"/>
            <a:ext cx="3657600" cy="3394472"/>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334D4E-0D56-42AB-8D2A-454A3B6A6861}"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500311-A166-45A2-9B33-446FA915866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8229600" cy="85725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4114800"/>
            <a:ext cx="4040188" cy="62865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4114800"/>
            <a:ext cx="4041775" cy="62865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137685"/>
            <a:ext cx="4040188" cy="295632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1137685"/>
            <a:ext cx="4041775" cy="295632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A334D4E-0D56-42AB-8D2A-454A3B6A6861}" type="datetimeFigureOut">
              <a:rPr lang="en-US" smtClean="0"/>
              <a:pPr/>
              <a:t>12/3/2013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500311-A166-45A2-9B33-446FA915866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
            <a:ext cx="7470648" cy="85725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A334D4E-0D56-42AB-8D2A-454A3B6A6861}" type="datetimeFigureOut">
              <a:rPr lang="en-US" smtClean="0"/>
              <a:pPr/>
              <a:t>12/3/2013</a:t>
            </a:fld>
            <a:endParaRPr lang="en-US"/>
          </a:p>
        </p:txBody>
      </p:sp>
      <p:sp>
        <p:nvSpPr>
          <p:cNvPr id="8" name="Slide Number Placeholder 7"/>
          <p:cNvSpPr>
            <a:spLocks noGrp="1"/>
          </p:cNvSpPr>
          <p:nvPr>
            <p:ph type="sldNum" sz="quarter" idx="11"/>
          </p:nvPr>
        </p:nvSpPr>
        <p:spPr/>
        <p:txBody>
          <a:bodyPr/>
          <a:lstStyle/>
          <a:p>
            <a:fld id="{DD500311-A166-45A2-9B33-446FA9158663}"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334D4E-0D56-42AB-8D2A-454A3B6A6861}" type="datetimeFigureOut">
              <a:rPr lang="en-US" smtClean="0"/>
              <a:pPr/>
              <a:t>12/3/2013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500311-A166-45A2-9B33-446FA915866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89146"/>
            <a:ext cx="3200400" cy="547688"/>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60818"/>
            <a:ext cx="2743200" cy="6858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485900"/>
            <a:ext cx="7086600" cy="28575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334D4E-0D56-42AB-8D2A-454A3B6A6861}"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4816548"/>
            <a:ext cx="762000" cy="273844"/>
          </a:xfrm>
        </p:spPr>
        <p:txBody>
          <a:bodyPr/>
          <a:lstStyle/>
          <a:p>
            <a:fld id="{DD500311-A166-45A2-9B33-446FA915866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279282"/>
            <a:ext cx="3053868" cy="940356"/>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764930"/>
            <a:ext cx="4114800" cy="30861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249074"/>
            <a:ext cx="3053866" cy="199761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4816548"/>
            <a:ext cx="2133600" cy="273844"/>
          </a:xfrm>
        </p:spPr>
        <p:txBody>
          <a:bodyPr/>
          <a:lstStyle/>
          <a:p>
            <a:fld id="{DA334D4E-0D56-42AB-8D2A-454A3B6A6861}"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500311-A166-45A2-9B33-446FA915866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Freeform 11"/>
          <p:cNvSpPr>
            <a:spLocks/>
          </p:cNvSpPr>
          <p:nvPr/>
        </p:nvSpPr>
        <p:spPr bwMode="auto">
          <a:xfrm>
            <a:off x="0" y="3564094"/>
            <a:ext cx="9144000" cy="158472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51435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05979"/>
            <a:ext cx="7467600" cy="85725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200151"/>
            <a:ext cx="7467600" cy="339447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4816548"/>
            <a:ext cx="2133600" cy="273844"/>
          </a:xfrm>
          <a:prstGeom prst="rect">
            <a:avLst/>
          </a:prstGeom>
        </p:spPr>
        <p:txBody>
          <a:bodyPr vert="horz" bIns="0" anchor="b"/>
          <a:lstStyle>
            <a:lvl1pPr algn="l" eaLnBrk="1" latinLnBrk="0" hangingPunct="1">
              <a:defRPr kumimoji="0" sz="1000">
                <a:solidFill>
                  <a:schemeClr val="tx2">
                    <a:shade val="50000"/>
                  </a:schemeClr>
                </a:solidFill>
              </a:defRPr>
            </a:lvl1pPr>
          </a:lstStyle>
          <a:p>
            <a:fld id="{DA334D4E-0D56-42AB-8D2A-454A3B6A6861}" type="datetimeFigureOut">
              <a:rPr lang="en-US" smtClean="0"/>
              <a:pPr/>
              <a:t>12/3/2013</a:t>
            </a:fld>
            <a:endParaRPr lang="en-US"/>
          </a:p>
        </p:txBody>
      </p:sp>
      <p:sp>
        <p:nvSpPr>
          <p:cNvPr id="22" name="Footer Placeholder 21"/>
          <p:cNvSpPr>
            <a:spLocks noGrp="1"/>
          </p:cNvSpPr>
          <p:nvPr>
            <p:ph type="ftr" sz="quarter" idx="3"/>
          </p:nvPr>
        </p:nvSpPr>
        <p:spPr>
          <a:xfrm>
            <a:off x="3124200" y="4816548"/>
            <a:ext cx="2895600" cy="273844"/>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4816548"/>
            <a:ext cx="762000" cy="273844"/>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DD500311-A166-45A2-9B33-446FA915866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2495550"/>
            <a:ext cx="7543800" cy="830580"/>
          </a:xfrm>
          <a:blipFill>
            <a:blip r:embed="rId2" cstate="print"/>
            <a:tile tx="0" ty="0" sx="100000" sy="100000" flip="none" algn="tl"/>
          </a:blipFill>
          <a:scene3d>
            <a:camera prst="orthographicFront"/>
            <a:lightRig rig="threePt" dir="t"/>
          </a:scene3d>
          <a:sp3d>
            <a:bevelT/>
          </a:sp3d>
        </p:spPr>
        <p:txBody>
          <a:bodyPr/>
          <a:lstStyle/>
          <a:p>
            <a:r>
              <a:rPr lang="en-US" dirty="0" smtClean="0"/>
              <a:t>Mass wasting  </a:t>
            </a:r>
            <a:endParaRPr lang="en-US" dirty="0"/>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vity 1 G101.jpg"/>
          <p:cNvPicPr>
            <a:picLocks noChangeAspect="1"/>
          </p:cNvPicPr>
          <p:nvPr/>
        </p:nvPicPr>
        <p:blipFill>
          <a:blip r:embed="rId2" cstate="print"/>
          <a:stretch>
            <a:fillRect/>
          </a:stretch>
        </p:blipFill>
        <p:spPr>
          <a:xfrm>
            <a:off x="4602878" y="209550"/>
            <a:ext cx="3305410" cy="4656826"/>
          </a:xfrm>
          <a:prstGeom prst="rect">
            <a:avLst/>
          </a:prstGeom>
        </p:spPr>
      </p:pic>
      <p:sp>
        <p:nvSpPr>
          <p:cNvPr id="6" name="TextBox 5"/>
          <p:cNvSpPr txBox="1"/>
          <p:nvPr/>
        </p:nvSpPr>
        <p:spPr>
          <a:xfrm>
            <a:off x="457200" y="590550"/>
            <a:ext cx="3581400" cy="3554819"/>
          </a:xfrm>
          <a:prstGeom prst="rect">
            <a:avLst/>
          </a:prstGeom>
          <a:noFill/>
        </p:spPr>
        <p:txBody>
          <a:bodyPr wrap="square" rtlCol="0">
            <a:spAutoFit/>
          </a:bodyPr>
          <a:lstStyle/>
          <a:p>
            <a:r>
              <a:rPr lang="en-US" sz="900" b="1" dirty="0" smtClean="0"/>
              <a:t>Mechanics of Mass Wasting</a:t>
            </a:r>
          </a:p>
          <a:p>
            <a:endParaRPr lang="en-US" sz="900" dirty="0" smtClean="0"/>
          </a:p>
          <a:p>
            <a:r>
              <a:rPr lang="en-US" sz="900" dirty="0" smtClean="0"/>
              <a:t>    </a:t>
            </a:r>
            <a:r>
              <a:rPr lang="en-US" sz="900" dirty="0" smtClean="0"/>
              <a:t>An </a:t>
            </a:r>
            <a:r>
              <a:rPr lang="en-US" sz="900" dirty="0"/>
              <a:t>object resting on a horizontal </a:t>
            </a:r>
            <a:r>
              <a:rPr lang="en-US" sz="900" dirty="0" smtClean="0"/>
              <a:t>surface will move only when it encounters a force acting parallel </a:t>
            </a:r>
            <a:r>
              <a:rPr lang="en-US" sz="900" dirty="0"/>
              <a:t>to the </a:t>
            </a:r>
            <a:r>
              <a:rPr lang="en-US" sz="900" dirty="0" smtClean="0"/>
              <a:t>horizontal surface</a:t>
            </a:r>
            <a:r>
              <a:rPr lang="en-US" sz="900" dirty="0"/>
              <a:t>. </a:t>
            </a:r>
            <a:r>
              <a:rPr lang="en-US" sz="900" dirty="0" smtClean="0"/>
              <a:t>The  </a:t>
            </a:r>
            <a:r>
              <a:rPr lang="en-US" sz="900" dirty="0"/>
              <a:t>force </a:t>
            </a:r>
            <a:r>
              <a:rPr lang="en-US" sz="900" dirty="0" smtClean="0"/>
              <a:t>of </a:t>
            </a:r>
            <a:r>
              <a:rPr lang="en-US" sz="900" dirty="0"/>
              <a:t>gravity </a:t>
            </a:r>
            <a:r>
              <a:rPr lang="en-US" sz="900" dirty="0" smtClean="0"/>
              <a:t>operating </a:t>
            </a:r>
            <a:r>
              <a:rPr lang="en-US" sz="900" dirty="0" smtClean="0"/>
              <a:t>perpendicular </a:t>
            </a:r>
            <a:r>
              <a:rPr lang="en-US" sz="900" dirty="0"/>
              <a:t>to the horizontal </a:t>
            </a:r>
            <a:r>
              <a:rPr lang="en-US" sz="900" dirty="0" smtClean="0"/>
              <a:t>surface </a:t>
            </a:r>
            <a:r>
              <a:rPr lang="en-US" sz="900" dirty="0" smtClean="0"/>
              <a:t>will </a:t>
            </a:r>
            <a:r>
              <a:rPr lang="en-US" sz="900" dirty="0" smtClean="0"/>
              <a:t>not move the object. </a:t>
            </a:r>
            <a:r>
              <a:rPr lang="en-US" sz="900" dirty="0"/>
              <a:t>However, if an object is resting on a sloping surface, the force of gravity </a:t>
            </a:r>
            <a:r>
              <a:rPr lang="en-US" sz="900" dirty="0" smtClean="0"/>
              <a:t>creates two </a:t>
            </a:r>
            <a:r>
              <a:rPr lang="en-US" sz="900" dirty="0"/>
              <a:t>other </a:t>
            </a:r>
            <a:r>
              <a:rPr lang="en-US" sz="900" dirty="0" smtClean="0"/>
              <a:t>force vectors. </a:t>
            </a:r>
            <a:r>
              <a:rPr lang="en-US" sz="900" dirty="0" smtClean="0"/>
              <a:t>One is the </a:t>
            </a:r>
            <a:r>
              <a:rPr lang="en-US" sz="900" dirty="0"/>
              <a:t>force directed </a:t>
            </a:r>
            <a:r>
              <a:rPr lang="en-US" sz="900" dirty="0" err="1" smtClean="0"/>
              <a:t>downslope</a:t>
            </a:r>
            <a:r>
              <a:rPr lang="en-US" sz="900" dirty="0" smtClean="0"/>
              <a:t>. The second is the force of cohesion and friction which is directed perpendicular to </a:t>
            </a:r>
            <a:r>
              <a:rPr lang="en-US" sz="900" dirty="0"/>
              <a:t>the </a:t>
            </a:r>
            <a:r>
              <a:rPr lang="en-US" sz="900" dirty="0" smtClean="0"/>
              <a:t>slope surface. Another way to state this is that, on a sloping surface, gravity has a GO component and a STAY component. The </a:t>
            </a:r>
            <a:r>
              <a:rPr lang="en-US" sz="900" dirty="0"/>
              <a:t>magnitude of the GO and Stay forces can be graphically presented by drawing a parallelogram where the force of gravity is the diagonal and the GO and STAY forces represent the sides parallel and perpendicular to the surface respectively. According to the drawings, at low angles of slope the STAY force is greater than the GO force and the object will not move. </a:t>
            </a:r>
            <a:r>
              <a:rPr lang="en-US" sz="900" dirty="0" smtClean="0"/>
              <a:t>However</a:t>
            </a:r>
            <a:r>
              <a:rPr lang="en-US" sz="900" dirty="0"/>
              <a:t>, at high angles of slope where the GO force exceeds the STAY force the object will move downslope. Theoretically at an angle of 45</a:t>
            </a:r>
            <a:r>
              <a:rPr lang="en-US" sz="900" baseline="30000" dirty="0"/>
              <a:t>O</a:t>
            </a:r>
            <a:r>
              <a:rPr lang="en-US" sz="900" dirty="0"/>
              <a:t>, the two forces would be equal and in balance. Experiments, however, have shown that when dealing with odd-shaped particles of any size, this balance is actually reached at about 40</a:t>
            </a:r>
            <a:r>
              <a:rPr lang="en-US" sz="900" baseline="30000" dirty="0"/>
              <a:t>O</a:t>
            </a:r>
            <a:r>
              <a:rPr lang="en-US" sz="900" dirty="0"/>
              <a:t>, an angle called the angle of repose</a:t>
            </a:r>
            <a:r>
              <a:rPr lang="en-US" sz="900" dirty="0" smtClean="0"/>
              <a:t>. The angle of repose is the natural angle achieved when mass wasting event pile up rock debris at the base of a cliff, outcrop, or </a:t>
            </a:r>
            <a:r>
              <a:rPr lang="en-US" sz="900" dirty="0" err="1" smtClean="0"/>
              <a:t>roadcut</a:t>
            </a:r>
            <a:r>
              <a:rPr lang="en-US" sz="900" dirty="0" smtClean="0"/>
              <a:t>.</a:t>
            </a:r>
            <a:endParaRPr lang="en-US" sz="900" dirty="0">
              <a:effectLst>
                <a:outerShdw blurRad="38100" dist="38100" dir="2700000" algn="tl">
                  <a:srgbClr val="000000">
                    <a:alpha val="43137"/>
                  </a:srgbClr>
                </a:outerShdw>
              </a:effectLst>
              <a:latin typeface="Constantia" pitchFamily="18" charset="0"/>
            </a:endParaRPr>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vity 1 G101.jpg"/>
          <p:cNvPicPr>
            <a:picLocks noChangeAspect="1"/>
          </p:cNvPicPr>
          <p:nvPr/>
        </p:nvPicPr>
        <p:blipFill>
          <a:blip r:embed="rId2" cstate="print"/>
          <a:stretch>
            <a:fillRect/>
          </a:stretch>
        </p:blipFill>
        <p:spPr>
          <a:xfrm>
            <a:off x="3276600" y="514350"/>
            <a:ext cx="4343400" cy="4100543"/>
          </a:xfrm>
          <a:prstGeom prst="rect">
            <a:avLst/>
          </a:prstGeom>
        </p:spPr>
      </p:pic>
      <p:sp>
        <p:nvSpPr>
          <p:cNvPr id="3" name="TextBox 2"/>
          <p:cNvSpPr txBox="1"/>
          <p:nvPr/>
        </p:nvSpPr>
        <p:spPr>
          <a:xfrm>
            <a:off x="457200" y="2114550"/>
            <a:ext cx="2514600" cy="646331"/>
          </a:xfrm>
          <a:prstGeom prst="rect">
            <a:avLst/>
          </a:prstGeom>
          <a:noFill/>
        </p:spPr>
        <p:txBody>
          <a:bodyPr wrap="square" rtlCol="0">
            <a:spAutoFit/>
          </a:bodyPr>
          <a:lstStyle/>
          <a:p>
            <a:r>
              <a:rPr lang="en-US" sz="900" dirty="0" smtClean="0"/>
              <a:t>Mass wasting events are given different names based upon the amount of water, particle size, rate of movement, and kind of movement.</a:t>
            </a:r>
            <a:endParaRPr lang="en-US" sz="900" dirty="0"/>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69</TotalTime>
  <Words>308</Words>
  <Application>Microsoft Office PowerPoint</Application>
  <PresentationFormat>On-screen Show (16:9)</PresentationFormat>
  <Paragraphs>5</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Technic</vt:lpstr>
      <vt:lpstr>Mass wasting  </vt:lpstr>
      <vt:lpstr>Slide 2</vt:lpstr>
      <vt:lpstr>Slide 3</vt:lpstr>
    </vt:vector>
  </TitlesOfParts>
  <Company>WVGES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 wasting</dc:title>
  <dc:creator>schleger</dc:creator>
  <cp:lastModifiedBy>repine</cp:lastModifiedBy>
  <cp:revision>17</cp:revision>
  <dcterms:created xsi:type="dcterms:W3CDTF">2013-05-21T19:30:54Z</dcterms:created>
  <dcterms:modified xsi:type="dcterms:W3CDTF">2013-12-03T17:51:19Z</dcterms:modified>
</cp:coreProperties>
</file>