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64" r:id="rId2"/>
    <p:sldId id="289" r:id="rId3"/>
    <p:sldId id="290" r:id="rId4"/>
    <p:sldId id="291" r:id="rId5"/>
    <p:sldId id="268" r:id="rId6"/>
    <p:sldId id="261" r:id="rId7"/>
    <p:sldId id="283" r:id="rId8"/>
    <p:sldId id="288" r:id="rId9"/>
    <p:sldId id="271" r:id="rId10"/>
    <p:sldId id="284" r:id="rId11"/>
    <p:sldId id="276"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1" d="100"/>
          <a:sy n="101" d="100"/>
        </p:scale>
        <p:origin x="-102" y="-16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CB99F-7274-4D87-82DB-76B2C760FDB2}" type="doc">
      <dgm:prSet loTypeId="urn:microsoft.com/office/officeart/2005/8/layout/pList1" loCatId="list" qsTypeId="urn:microsoft.com/office/officeart/2005/8/quickstyle/simple5" qsCatId="simple" csTypeId="urn:microsoft.com/office/officeart/2005/8/colors/accent1_2" csCatId="accent1" phldr="1"/>
      <dgm:spPr/>
      <dgm:t>
        <a:bodyPr/>
        <a:lstStyle/>
        <a:p>
          <a:endParaRPr lang="en-US"/>
        </a:p>
      </dgm:t>
    </dgm:pt>
    <dgm:pt modelId="{F9B6378F-86A1-4CE7-82C5-D380AE1277FF}">
      <dgm:prSet phldrT="[Text]" custT="1"/>
      <dgm:spPr/>
      <dgm:t>
        <a:bodyPr/>
        <a:lstStyle/>
        <a:p>
          <a:r>
            <a:rPr lang="en-US" sz="1400" dirty="0" smtClean="0"/>
            <a:t>Raleigh</a:t>
          </a:r>
          <a:endParaRPr lang="en-US" sz="1400" dirty="0"/>
        </a:p>
      </dgm:t>
    </dgm:pt>
    <dgm:pt modelId="{AA49A0BF-FB67-4668-B96A-4A8977E25EED}" type="parTrans" cxnId="{DA7D03EB-6E2C-480C-9440-FE67BB160055}">
      <dgm:prSet/>
      <dgm:spPr/>
      <dgm:t>
        <a:bodyPr/>
        <a:lstStyle/>
        <a:p>
          <a:endParaRPr lang="en-US"/>
        </a:p>
      </dgm:t>
    </dgm:pt>
    <dgm:pt modelId="{06F77615-F050-4E31-B023-06D59E2AA86E}" type="sibTrans" cxnId="{DA7D03EB-6E2C-480C-9440-FE67BB160055}">
      <dgm:prSet/>
      <dgm:spPr/>
      <dgm:t>
        <a:bodyPr/>
        <a:lstStyle/>
        <a:p>
          <a:endParaRPr lang="en-US"/>
        </a:p>
      </dgm:t>
    </dgm:pt>
    <dgm:pt modelId="{896A2227-73EA-4FA5-ADC9-089F648F17C7}">
      <dgm:prSet phldrT="[Text]" custT="1"/>
      <dgm:spPr/>
      <dgm:t>
        <a:bodyPr/>
        <a:lstStyle/>
        <a:p>
          <a:r>
            <a:rPr lang="en-US" sz="1400" dirty="0" smtClean="0"/>
            <a:t>Randolph</a:t>
          </a:r>
          <a:endParaRPr lang="en-US" sz="1400" dirty="0"/>
        </a:p>
      </dgm:t>
    </dgm:pt>
    <dgm:pt modelId="{A8AFD6F7-AA52-432A-894D-6598D3B0AE84}" type="parTrans" cxnId="{469CCE08-63EF-4067-9255-6000D2D38787}">
      <dgm:prSet/>
      <dgm:spPr/>
      <dgm:t>
        <a:bodyPr/>
        <a:lstStyle/>
        <a:p>
          <a:endParaRPr lang="en-US"/>
        </a:p>
      </dgm:t>
    </dgm:pt>
    <dgm:pt modelId="{532A8305-12D4-4189-AEBA-35F2DBD9FA92}" type="sibTrans" cxnId="{469CCE08-63EF-4067-9255-6000D2D38787}">
      <dgm:prSet/>
      <dgm:spPr/>
      <dgm:t>
        <a:bodyPr/>
        <a:lstStyle/>
        <a:p>
          <a:endParaRPr lang="en-US"/>
        </a:p>
      </dgm:t>
    </dgm:pt>
    <dgm:pt modelId="{A34E41B4-CDB2-4832-8D80-06C955F8ED43}">
      <dgm:prSet phldrT="[Text]" custT="1"/>
      <dgm:spPr/>
      <dgm:t>
        <a:bodyPr/>
        <a:lstStyle/>
        <a:p>
          <a:r>
            <a:rPr lang="en-US" sz="1400" dirty="0" smtClean="0"/>
            <a:t>Ritchie</a:t>
          </a:r>
          <a:endParaRPr lang="en-US" sz="1400" dirty="0"/>
        </a:p>
      </dgm:t>
    </dgm:pt>
    <dgm:pt modelId="{101D9F54-E828-472A-A77A-EBC57BA41276}" type="parTrans" cxnId="{D9E37D04-D2D9-47D6-BCDD-F708095AB1DB}">
      <dgm:prSet/>
      <dgm:spPr/>
      <dgm:t>
        <a:bodyPr/>
        <a:lstStyle/>
        <a:p>
          <a:endParaRPr lang="en-US"/>
        </a:p>
      </dgm:t>
    </dgm:pt>
    <dgm:pt modelId="{2178DB98-DA94-4D02-8081-3E4948F9556B}" type="sibTrans" cxnId="{D9E37D04-D2D9-47D6-BCDD-F708095AB1DB}">
      <dgm:prSet/>
      <dgm:spPr/>
      <dgm:t>
        <a:bodyPr/>
        <a:lstStyle/>
        <a:p>
          <a:endParaRPr lang="en-US"/>
        </a:p>
      </dgm:t>
    </dgm:pt>
    <dgm:pt modelId="{8FA61EE2-BB54-4F5A-9F10-16774575E7AF}">
      <dgm:prSet phldrT="[Text]" custT="1"/>
      <dgm:spPr/>
      <dgm:t>
        <a:bodyPr/>
        <a:lstStyle/>
        <a:p>
          <a:r>
            <a:rPr lang="en-US" sz="1400" dirty="0" smtClean="0"/>
            <a:t>Roane</a:t>
          </a:r>
          <a:endParaRPr lang="en-US" sz="1400" dirty="0"/>
        </a:p>
      </dgm:t>
    </dgm:pt>
    <dgm:pt modelId="{811DAB4F-8E7D-41F6-8C67-5A1E1553E57A}" type="parTrans" cxnId="{7E7B3998-875D-436C-95CF-611DFBA7974D}">
      <dgm:prSet/>
      <dgm:spPr/>
      <dgm:t>
        <a:bodyPr/>
        <a:lstStyle/>
        <a:p>
          <a:endParaRPr lang="en-US"/>
        </a:p>
      </dgm:t>
    </dgm:pt>
    <dgm:pt modelId="{D2186B45-EBE9-4FC9-B73E-D0BF88520D7B}" type="sibTrans" cxnId="{7E7B3998-875D-436C-95CF-611DFBA7974D}">
      <dgm:prSet/>
      <dgm:spPr/>
      <dgm:t>
        <a:bodyPr/>
        <a:lstStyle/>
        <a:p>
          <a:endParaRPr lang="en-US"/>
        </a:p>
      </dgm:t>
    </dgm:pt>
    <dgm:pt modelId="{325BBB31-23A4-4D46-A320-B24665B874AF}">
      <dgm:prSet phldrT="[Text]" custT="1"/>
      <dgm:spPr/>
      <dgm:t>
        <a:bodyPr/>
        <a:lstStyle/>
        <a:p>
          <a:r>
            <a:rPr lang="en-US" sz="1400" dirty="0" smtClean="0"/>
            <a:t>Summers</a:t>
          </a:r>
          <a:endParaRPr lang="en-US" sz="1400" dirty="0"/>
        </a:p>
      </dgm:t>
    </dgm:pt>
    <dgm:pt modelId="{03AF63A2-21ED-4A20-9EDB-955C58C08A4E}" type="parTrans" cxnId="{3C0F03F2-26AD-4EE8-B73E-EC78676B2BC9}">
      <dgm:prSet/>
      <dgm:spPr/>
      <dgm:t>
        <a:bodyPr/>
        <a:lstStyle/>
        <a:p>
          <a:endParaRPr lang="en-US"/>
        </a:p>
      </dgm:t>
    </dgm:pt>
    <dgm:pt modelId="{0B281D69-3733-4714-935E-A2882ADD553B}" type="sibTrans" cxnId="{3C0F03F2-26AD-4EE8-B73E-EC78676B2BC9}">
      <dgm:prSet/>
      <dgm:spPr/>
      <dgm:t>
        <a:bodyPr/>
        <a:lstStyle/>
        <a:p>
          <a:endParaRPr lang="en-US"/>
        </a:p>
      </dgm:t>
    </dgm:pt>
    <dgm:pt modelId="{ABA8FAF8-5636-4DC2-901F-8B153CC39F59}">
      <dgm:prSet phldrT="[Text]" custT="1"/>
      <dgm:spPr/>
      <dgm:t>
        <a:bodyPr/>
        <a:lstStyle/>
        <a:p>
          <a:r>
            <a:rPr lang="en-US" sz="1400" dirty="0" smtClean="0"/>
            <a:t>Tucker</a:t>
          </a:r>
          <a:endParaRPr lang="en-US" sz="1400" dirty="0"/>
        </a:p>
      </dgm:t>
    </dgm:pt>
    <dgm:pt modelId="{78C76EA2-2DFA-400E-87F2-FD06D2CA87A8}" type="parTrans" cxnId="{48BC4CBA-C794-4763-B8DA-B1678C751564}">
      <dgm:prSet/>
      <dgm:spPr/>
      <dgm:t>
        <a:bodyPr/>
        <a:lstStyle/>
        <a:p>
          <a:endParaRPr lang="en-US"/>
        </a:p>
      </dgm:t>
    </dgm:pt>
    <dgm:pt modelId="{D3F99868-CBD4-4307-AA29-F41C93390CE6}" type="sibTrans" cxnId="{48BC4CBA-C794-4763-B8DA-B1678C751564}">
      <dgm:prSet/>
      <dgm:spPr/>
      <dgm:t>
        <a:bodyPr/>
        <a:lstStyle/>
        <a:p>
          <a:endParaRPr lang="en-US"/>
        </a:p>
      </dgm:t>
    </dgm:pt>
    <dgm:pt modelId="{9C609D19-F310-4AFE-854F-23A3E53C1D5D}">
      <dgm:prSet phldrT="[Text]" custT="1"/>
      <dgm:spPr/>
      <dgm:t>
        <a:bodyPr/>
        <a:lstStyle/>
        <a:p>
          <a:r>
            <a:rPr lang="en-US" sz="1400" dirty="0" smtClean="0"/>
            <a:t>Wood</a:t>
          </a:r>
          <a:endParaRPr lang="en-US" sz="1400" dirty="0"/>
        </a:p>
      </dgm:t>
    </dgm:pt>
    <dgm:pt modelId="{73B08C6D-18C7-44FE-84FD-6332DF37B86E}" type="parTrans" cxnId="{25DCD748-66C9-4DC8-BC32-22CD61C55E64}">
      <dgm:prSet/>
      <dgm:spPr/>
      <dgm:t>
        <a:bodyPr/>
        <a:lstStyle/>
        <a:p>
          <a:endParaRPr lang="en-US"/>
        </a:p>
      </dgm:t>
    </dgm:pt>
    <dgm:pt modelId="{FDF06F70-0036-42F6-A568-556B6D27AF20}" type="sibTrans" cxnId="{25DCD748-66C9-4DC8-BC32-22CD61C55E64}">
      <dgm:prSet/>
      <dgm:spPr/>
      <dgm:t>
        <a:bodyPr/>
        <a:lstStyle/>
        <a:p>
          <a:endParaRPr lang="en-US"/>
        </a:p>
      </dgm:t>
    </dgm:pt>
    <dgm:pt modelId="{8CD796CA-10E6-4A8E-9EA0-74F9AE3A2D88}">
      <dgm:prSet phldrT="[Text]" custT="1"/>
      <dgm:spPr/>
      <dgm:t>
        <a:bodyPr/>
        <a:lstStyle/>
        <a:p>
          <a:r>
            <a:rPr lang="en-US" sz="1400" dirty="0" smtClean="0"/>
            <a:t>Pendleton</a:t>
          </a:r>
          <a:endParaRPr lang="en-US" sz="1400" dirty="0"/>
        </a:p>
      </dgm:t>
    </dgm:pt>
    <dgm:pt modelId="{A7C9B620-E9E6-46DD-A442-51816F2366B5}" type="parTrans" cxnId="{7A305D52-A5D4-47AD-85B5-36FD7C275555}">
      <dgm:prSet/>
      <dgm:spPr/>
      <dgm:t>
        <a:bodyPr/>
        <a:lstStyle/>
        <a:p>
          <a:endParaRPr lang="en-US"/>
        </a:p>
      </dgm:t>
    </dgm:pt>
    <dgm:pt modelId="{93FE08C8-4376-407F-B197-B9634AD87792}" type="sibTrans" cxnId="{7A305D52-A5D4-47AD-85B5-36FD7C275555}">
      <dgm:prSet/>
      <dgm:spPr/>
      <dgm:t>
        <a:bodyPr/>
        <a:lstStyle/>
        <a:p>
          <a:endParaRPr lang="en-US"/>
        </a:p>
      </dgm:t>
    </dgm:pt>
    <dgm:pt modelId="{F6C3BFBD-E607-4152-B7F7-FBA51D4B7790}">
      <dgm:prSet phldrT="[Text]" custT="1"/>
      <dgm:spPr/>
      <dgm:t>
        <a:bodyPr/>
        <a:lstStyle/>
        <a:p>
          <a:r>
            <a:rPr lang="en-US" sz="1400" dirty="0" smtClean="0"/>
            <a:t>Putnam</a:t>
          </a:r>
          <a:endParaRPr lang="en-US" sz="1400" dirty="0"/>
        </a:p>
      </dgm:t>
    </dgm:pt>
    <dgm:pt modelId="{243FF7DF-FD39-45FC-A0A4-B9B5EB65A592}" type="parTrans" cxnId="{41BAA444-D458-47FF-B6EE-96D40ED82342}">
      <dgm:prSet/>
      <dgm:spPr/>
      <dgm:t>
        <a:bodyPr/>
        <a:lstStyle/>
        <a:p>
          <a:endParaRPr lang="en-US"/>
        </a:p>
      </dgm:t>
    </dgm:pt>
    <dgm:pt modelId="{D0598E26-3398-445C-9D71-8EC1F2A5539C}" type="sibTrans" cxnId="{41BAA444-D458-47FF-B6EE-96D40ED82342}">
      <dgm:prSet/>
      <dgm:spPr/>
      <dgm:t>
        <a:bodyPr/>
        <a:lstStyle/>
        <a:p>
          <a:endParaRPr lang="en-US"/>
        </a:p>
      </dgm:t>
    </dgm:pt>
    <dgm:pt modelId="{978B8E6A-8672-4203-9AFE-315BBB6E837B}" type="pres">
      <dgm:prSet presAssocID="{9A3CB99F-7274-4D87-82DB-76B2C760FDB2}" presName="Name0" presStyleCnt="0">
        <dgm:presLayoutVars>
          <dgm:dir/>
          <dgm:resizeHandles val="exact"/>
        </dgm:presLayoutVars>
      </dgm:prSet>
      <dgm:spPr/>
      <dgm:t>
        <a:bodyPr/>
        <a:lstStyle/>
        <a:p>
          <a:endParaRPr lang="en-US"/>
        </a:p>
      </dgm:t>
    </dgm:pt>
    <dgm:pt modelId="{FBA83EAB-13E8-420A-A3D4-F353BED90AB8}" type="pres">
      <dgm:prSet presAssocID="{8CD796CA-10E6-4A8E-9EA0-74F9AE3A2D88}" presName="compNode" presStyleCnt="0"/>
      <dgm:spPr/>
    </dgm:pt>
    <dgm:pt modelId="{E22D31C8-4D02-4E5D-8F35-9C7781BC1C0E}" type="pres">
      <dgm:prSet presAssocID="{8CD796CA-10E6-4A8E-9EA0-74F9AE3A2D88}" presName="pictRect" presStyleLbl="node1" presStyleIdx="0" presStyleCnt="9" custLinFactNeighborX="-290" custLinFactNeighborY="-219"/>
      <dgm:spPr>
        <a:blipFill rotWithShape="0">
          <a:blip xmlns:r="http://schemas.openxmlformats.org/officeDocument/2006/relationships" r:embed="rId1"/>
          <a:stretch>
            <a:fillRect/>
          </a:stretch>
        </a:blipFill>
      </dgm:spPr>
      <dgm:t>
        <a:bodyPr/>
        <a:lstStyle/>
        <a:p>
          <a:endParaRPr lang="en-US"/>
        </a:p>
      </dgm:t>
    </dgm:pt>
    <dgm:pt modelId="{71DF9AE5-2B36-4D1C-9633-610A6AF952E9}" type="pres">
      <dgm:prSet presAssocID="{8CD796CA-10E6-4A8E-9EA0-74F9AE3A2D88}" presName="textRect" presStyleLbl="revTx" presStyleIdx="0" presStyleCnt="9">
        <dgm:presLayoutVars>
          <dgm:bulletEnabled val="1"/>
        </dgm:presLayoutVars>
      </dgm:prSet>
      <dgm:spPr/>
      <dgm:t>
        <a:bodyPr/>
        <a:lstStyle/>
        <a:p>
          <a:endParaRPr lang="en-US"/>
        </a:p>
      </dgm:t>
    </dgm:pt>
    <dgm:pt modelId="{439B5C5C-2F5E-4D0C-9C01-30C4028F6E8E}" type="pres">
      <dgm:prSet presAssocID="{93FE08C8-4376-407F-B197-B9634AD87792}" presName="sibTrans" presStyleLbl="sibTrans2D1" presStyleIdx="0" presStyleCnt="0"/>
      <dgm:spPr/>
      <dgm:t>
        <a:bodyPr/>
        <a:lstStyle/>
        <a:p>
          <a:endParaRPr lang="en-US"/>
        </a:p>
      </dgm:t>
    </dgm:pt>
    <dgm:pt modelId="{865D0799-FB6E-446B-9D67-0D67C5F1CF39}" type="pres">
      <dgm:prSet presAssocID="{F6C3BFBD-E607-4152-B7F7-FBA51D4B7790}" presName="compNode" presStyleCnt="0"/>
      <dgm:spPr/>
    </dgm:pt>
    <dgm:pt modelId="{0CFFBABD-1FF8-4F07-A1AC-67ED8398D8E3}" type="pres">
      <dgm:prSet presAssocID="{F6C3BFBD-E607-4152-B7F7-FBA51D4B7790}" presName="pictRect" presStyleLbl="node1" presStyleIdx="1" presStyleCnt="9"/>
      <dgm:spPr>
        <a:blipFill rotWithShape="0">
          <a:blip xmlns:r="http://schemas.openxmlformats.org/officeDocument/2006/relationships" r:embed="rId2"/>
          <a:stretch>
            <a:fillRect/>
          </a:stretch>
        </a:blipFill>
      </dgm:spPr>
      <dgm:t>
        <a:bodyPr/>
        <a:lstStyle/>
        <a:p>
          <a:endParaRPr lang="en-US"/>
        </a:p>
      </dgm:t>
    </dgm:pt>
    <dgm:pt modelId="{3A1FCB16-68CA-41E6-A904-8D3FEA765843}" type="pres">
      <dgm:prSet presAssocID="{F6C3BFBD-E607-4152-B7F7-FBA51D4B7790}" presName="textRect" presStyleLbl="revTx" presStyleIdx="1" presStyleCnt="9">
        <dgm:presLayoutVars>
          <dgm:bulletEnabled val="1"/>
        </dgm:presLayoutVars>
      </dgm:prSet>
      <dgm:spPr/>
      <dgm:t>
        <a:bodyPr/>
        <a:lstStyle/>
        <a:p>
          <a:endParaRPr lang="en-US"/>
        </a:p>
      </dgm:t>
    </dgm:pt>
    <dgm:pt modelId="{DCDAC8B5-1D89-43D5-8282-7A77471694F8}" type="pres">
      <dgm:prSet presAssocID="{D0598E26-3398-445C-9D71-8EC1F2A5539C}" presName="sibTrans" presStyleLbl="sibTrans2D1" presStyleIdx="0" presStyleCnt="0"/>
      <dgm:spPr/>
      <dgm:t>
        <a:bodyPr/>
        <a:lstStyle/>
        <a:p>
          <a:endParaRPr lang="en-US"/>
        </a:p>
      </dgm:t>
    </dgm:pt>
    <dgm:pt modelId="{726A8C85-2421-4B05-B088-8221B8EF9149}" type="pres">
      <dgm:prSet presAssocID="{F9B6378F-86A1-4CE7-82C5-D380AE1277FF}" presName="compNode" presStyleCnt="0"/>
      <dgm:spPr/>
    </dgm:pt>
    <dgm:pt modelId="{881EA522-D919-44E8-86D8-D33BF87377A2}" type="pres">
      <dgm:prSet presAssocID="{F9B6378F-86A1-4CE7-82C5-D380AE1277FF}" presName="pictRect" presStyleLbl="node1" presStyleIdx="2" presStyleCnt="9"/>
      <dgm:spPr>
        <a:blipFill rotWithShape="0">
          <a:blip xmlns:r="http://schemas.openxmlformats.org/officeDocument/2006/relationships" r:embed="rId3"/>
          <a:stretch>
            <a:fillRect/>
          </a:stretch>
        </a:blipFill>
      </dgm:spPr>
      <dgm:t>
        <a:bodyPr/>
        <a:lstStyle/>
        <a:p>
          <a:endParaRPr lang="en-US"/>
        </a:p>
      </dgm:t>
    </dgm:pt>
    <dgm:pt modelId="{A2DD4F37-FAB8-4623-B611-FBF863A2E943}" type="pres">
      <dgm:prSet presAssocID="{F9B6378F-86A1-4CE7-82C5-D380AE1277FF}" presName="textRect" presStyleLbl="revTx" presStyleIdx="2" presStyleCnt="9">
        <dgm:presLayoutVars>
          <dgm:bulletEnabled val="1"/>
        </dgm:presLayoutVars>
      </dgm:prSet>
      <dgm:spPr/>
      <dgm:t>
        <a:bodyPr/>
        <a:lstStyle/>
        <a:p>
          <a:endParaRPr lang="en-US"/>
        </a:p>
      </dgm:t>
    </dgm:pt>
    <dgm:pt modelId="{E1ECD38A-DA5E-4A3B-82FF-96D03A32F3E7}" type="pres">
      <dgm:prSet presAssocID="{06F77615-F050-4E31-B023-06D59E2AA86E}" presName="sibTrans" presStyleLbl="sibTrans2D1" presStyleIdx="0" presStyleCnt="0"/>
      <dgm:spPr/>
      <dgm:t>
        <a:bodyPr/>
        <a:lstStyle/>
        <a:p>
          <a:endParaRPr lang="en-US"/>
        </a:p>
      </dgm:t>
    </dgm:pt>
    <dgm:pt modelId="{484D4B96-D573-480A-975F-EF3A66E41B0D}" type="pres">
      <dgm:prSet presAssocID="{896A2227-73EA-4FA5-ADC9-089F648F17C7}" presName="compNode" presStyleCnt="0"/>
      <dgm:spPr/>
    </dgm:pt>
    <dgm:pt modelId="{E6A59539-EF64-4513-B257-26481CFC1606}" type="pres">
      <dgm:prSet presAssocID="{896A2227-73EA-4FA5-ADC9-089F648F17C7}" presName="pictRect" presStyleLbl="node1" presStyleIdx="3" presStyleCnt="9"/>
      <dgm:spPr>
        <a:blipFill rotWithShape="0">
          <a:blip xmlns:r="http://schemas.openxmlformats.org/officeDocument/2006/relationships" r:embed="rId4"/>
          <a:stretch>
            <a:fillRect/>
          </a:stretch>
        </a:blipFill>
      </dgm:spPr>
      <dgm:t>
        <a:bodyPr/>
        <a:lstStyle/>
        <a:p>
          <a:endParaRPr lang="en-US"/>
        </a:p>
      </dgm:t>
    </dgm:pt>
    <dgm:pt modelId="{EEA24BB0-9B09-4D77-8C00-BBCD765F37F7}" type="pres">
      <dgm:prSet presAssocID="{896A2227-73EA-4FA5-ADC9-089F648F17C7}" presName="textRect" presStyleLbl="revTx" presStyleIdx="3" presStyleCnt="9">
        <dgm:presLayoutVars>
          <dgm:bulletEnabled val="1"/>
        </dgm:presLayoutVars>
      </dgm:prSet>
      <dgm:spPr/>
      <dgm:t>
        <a:bodyPr/>
        <a:lstStyle/>
        <a:p>
          <a:endParaRPr lang="en-US"/>
        </a:p>
      </dgm:t>
    </dgm:pt>
    <dgm:pt modelId="{C8D8ACD9-A72E-4EB8-8836-19D7D25D0594}" type="pres">
      <dgm:prSet presAssocID="{532A8305-12D4-4189-AEBA-35F2DBD9FA92}" presName="sibTrans" presStyleLbl="sibTrans2D1" presStyleIdx="0" presStyleCnt="0"/>
      <dgm:spPr/>
      <dgm:t>
        <a:bodyPr/>
        <a:lstStyle/>
        <a:p>
          <a:endParaRPr lang="en-US"/>
        </a:p>
      </dgm:t>
    </dgm:pt>
    <dgm:pt modelId="{3CAB0B38-4632-40CF-900F-66186B8614E7}" type="pres">
      <dgm:prSet presAssocID="{A34E41B4-CDB2-4832-8D80-06C955F8ED43}" presName="compNode" presStyleCnt="0"/>
      <dgm:spPr/>
    </dgm:pt>
    <dgm:pt modelId="{1CDF8A67-D351-46EC-B76F-1F930CFA1E00}" type="pres">
      <dgm:prSet presAssocID="{A34E41B4-CDB2-4832-8D80-06C955F8ED43}" presName="pictRect" presStyleLbl="node1" presStyleIdx="4" presStyleCnt="9"/>
      <dgm:spPr>
        <a:blipFill rotWithShape="0">
          <a:blip xmlns:r="http://schemas.openxmlformats.org/officeDocument/2006/relationships" r:embed="rId5"/>
          <a:stretch>
            <a:fillRect/>
          </a:stretch>
        </a:blipFill>
      </dgm:spPr>
      <dgm:t>
        <a:bodyPr/>
        <a:lstStyle/>
        <a:p>
          <a:endParaRPr lang="en-US"/>
        </a:p>
      </dgm:t>
    </dgm:pt>
    <dgm:pt modelId="{6472F74E-40EE-4261-A3AB-DE5D459EA657}" type="pres">
      <dgm:prSet presAssocID="{A34E41B4-CDB2-4832-8D80-06C955F8ED43}" presName="textRect" presStyleLbl="revTx" presStyleIdx="4" presStyleCnt="9">
        <dgm:presLayoutVars>
          <dgm:bulletEnabled val="1"/>
        </dgm:presLayoutVars>
      </dgm:prSet>
      <dgm:spPr/>
      <dgm:t>
        <a:bodyPr/>
        <a:lstStyle/>
        <a:p>
          <a:endParaRPr lang="en-US"/>
        </a:p>
      </dgm:t>
    </dgm:pt>
    <dgm:pt modelId="{749D3DDA-3950-4F69-8815-57880DF16B39}" type="pres">
      <dgm:prSet presAssocID="{2178DB98-DA94-4D02-8081-3E4948F9556B}" presName="sibTrans" presStyleLbl="sibTrans2D1" presStyleIdx="0" presStyleCnt="0"/>
      <dgm:spPr/>
      <dgm:t>
        <a:bodyPr/>
        <a:lstStyle/>
        <a:p>
          <a:endParaRPr lang="en-US"/>
        </a:p>
      </dgm:t>
    </dgm:pt>
    <dgm:pt modelId="{07A42506-4F5C-4F30-9E8C-8F984AED82AD}" type="pres">
      <dgm:prSet presAssocID="{8FA61EE2-BB54-4F5A-9F10-16774575E7AF}" presName="compNode" presStyleCnt="0"/>
      <dgm:spPr/>
    </dgm:pt>
    <dgm:pt modelId="{E19BC2B1-CBDB-415C-BCB2-D5584689AB3E}" type="pres">
      <dgm:prSet presAssocID="{8FA61EE2-BB54-4F5A-9F10-16774575E7AF}" presName="pictRect" presStyleLbl="node1" presStyleIdx="5" presStyleCnt="9"/>
      <dgm:spPr>
        <a:blipFill rotWithShape="0">
          <a:blip xmlns:r="http://schemas.openxmlformats.org/officeDocument/2006/relationships" r:embed="rId6"/>
          <a:stretch>
            <a:fillRect/>
          </a:stretch>
        </a:blipFill>
      </dgm:spPr>
      <dgm:t>
        <a:bodyPr/>
        <a:lstStyle/>
        <a:p>
          <a:endParaRPr lang="en-US"/>
        </a:p>
      </dgm:t>
    </dgm:pt>
    <dgm:pt modelId="{0012F735-EF94-4556-921C-A23CB06DDA5C}" type="pres">
      <dgm:prSet presAssocID="{8FA61EE2-BB54-4F5A-9F10-16774575E7AF}" presName="textRect" presStyleLbl="revTx" presStyleIdx="5" presStyleCnt="9">
        <dgm:presLayoutVars>
          <dgm:bulletEnabled val="1"/>
        </dgm:presLayoutVars>
      </dgm:prSet>
      <dgm:spPr/>
      <dgm:t>
        <a:bodyPr/>
        <a:lstStyle/>
        <a:p>
          <a:endParaRPr lang="en-US"/>
        </a:p>
      </dgm:t>
    </dgm:pt>
    <dgm:pt modelId="{959EC46F-2DD4-403A-8EE2-64526B252536}" type="pres">
      <dgm:prSet presAssocID="{D2186B45-EBE9-4FC9-B73E-D0BF88520D7B}" presName="sibTrans" presStyleLbl="sibTrans2D1" presStyleIdx="0" presStyleCnt="0"/>
      <dgm:spPr/>
      <dgm:t>
        <a:bodyPr/>
        <a:lstStyle/>
        <a:p>
          <a:endParaRPr lang="en-US"/>
        </a:p>
      </dgm:t>
    </dgm:pt>
    <dgm:pt modelId="{39AFE5BA-1BDE-4F85-B84A-B4DB79BEF641}" type="pres">
      <dgm:prSet presAssocID="{325BBB31-23A4-4D46-A320-B24665B874AF}" presName="compNode" presStyleCnt="0"/>
      <dgm:spPr/>
    </dgm:pt>
    <dgm:pt modelId="{16756D8E-988C-4ABB-BEC1-82E30812281A}" type="pres">
      <dgm:prSet presAssocID="{325BBB31-23A4-4D46-A320-B24665B874AF}" presName="pictRect" presStyleLbl="node1" presStyleIdx="6" presStyleCnt="9"/>
      <dgm:spPr>
        <a:blipFill rotWithShape="0">
          <a:blip xmlns:r="http://schemas.openxmlformats.org/officeDocument/2006/relationships" r:embed="rId7"/>
          <a:stretch>
            <a:fillRect/>
          </a:stretch>
        </a:blipFill>
      </dgm:spPr>
      <dgm:t>
        <a:bodyPr/>
        <a:lstStyle/>
        <a:p>
          <a:endParaRPr lang="en-US"/>
        </a:p>
      </dgm:t>
    </dgm:pt>
    <dgm:pt modelId="{9A278FD1-CF49-4A8A-8DFE-9C112B93F337}" type="pres">
      <dgm:prSet presAssocID="{325BBB31-23A4-4D46-A320-B24665B874AF}" presName="textRect" presStyleLbl="revTx" presStyleIdx="6" presStyleCnt="9">
        <dgm:presLayoutVars>
          <dgm:bulletEnabled val="1"/>
        </dgm:presLayoutVars>
      </dgm:prSet>
      <dgm:spPr/>
      <dgm:t>
        <a:bodyPr/>
        <a:lstStyle/>
        <a:p>
          <a:endParaRPr lang="en-US"/>
        </a:p>
      </dgm:t>
    </dgm:pt>
    <dgm:pt modelId="{C0934EE7-3CDE-4F40-A494-620828DEF3C6}" type="pres">
      <dgm:prSet presAssocID="{0B281D69-3733-4714-935E-A2882ADD553B}" presName="sibTrans" presStyleLbl="sibTrans2D1" presStyleIdx="0" presStyleCnt="0"/>
      <dgm:spPr/>
      <dgm:t>
        <a:bodyPr/>
        <a:lstStyle/>
        <a:p>
          <a:endParaRPr lang="en-US"/>
        </a:p>
      </dgm:t>
    </dgm:pt>
    <dgm:pt modelId="{A9F6F072-5697-4D04-9A68-BBFF6C37F9FA}" type="pres">
      <dgm:prSet presAssocID="{ABA8FAF8-5636-4DC2-901F-8B153CC39F59}" presName="compNode" presStyleCnt="0"/>
      <dgm:spPr/>
    </dgm:pt>
    <dgm:pt modelId="{F5831BC9-C268-404B-9403-EAFDEA88A693}" type="pres">
      <dgm:prSet presAssocID="{ABA8FAF8-5636-4DC2-901F-8B153CC39F59}" presName="pictRect" presStyleLbl="node1" presStyleIdx="7" presStyleCnt="9"/>
      <dgm:spPr>
        <a:blipFill rotWithShape="0">
          <a:blip xmlns:r="http://schemas.openxmlformats.org/officeDocument/2006/relationships" r:embed="rId8"/>
          <a:stretch>
            <a:fillRect/>
          </a:stretch>
        </a:blipFill>
      </dgm:spPr>
      <dgm:t>
        <a:bodyPr/>
        <a:lstStyle/>
        <a:p>
          <a:endParaRPr lang="en-US"/>
        </a:p>
      </dgm:t>
    </dgm:pt>
    <dgm:pt modelId="{4938FF2E-EAD3-4CC0-89E1-014150FFA75F}" type="pres">
      <dgm:prSet presAssocID="{ABA8FAF8-5636-4DC2-901F-8B153CC39F59}" presName="textRect" presStyleLbl="revTx" presStyleIdx="7" presStyleCnt="9">
        <dgm:presLayoutVars>
          <dgm:bulletEnabled val="1"/>
        </dgm:presLayoutVars>
      </dgm:prSet>
      <dgm:spPr/>
      <dgm:t>
        <a:bodyPr/>
        <a:lstStyle/>
        <a:p>
          <a:endParaRPr lang="en-US"/>
        </a:p>
      </dgm:t>
    </dgm:pt>
    <dgm:pt modelId="{1510876F-2A68-4CA9-8DFF-2B73D9953F41}" type="pres">
      <dgm:prSet presAssocID="{D3F99868-CBD4-4307-AA29-F41C93390CE6}" presName="sibTrans" presStyleLbl="sibTrans2D1" presStyleIdx="0" presStyleCnt="0"/>
      <dgm:spPr/>
      <dgm:t>
        <a:bodyPr/>
        <a:lstStyle/>
        <a:p>
          <a:endParaRPr lang="en-US"/>
        </a:p>
      </dgm:t>
    </dgm:pt>
    <dgm:pt modelId="{F7D3DD8E-E8CF-48A2-89DC-4556D4EAF66E}" type="pres">
      <dgm:prSet presAssocID="{9C609D19-F310-4AFE-854F-23A3E53C1D5D}" presName="compNode" presStyleCnt="0"/>
      <dgm:spPr/>
    </dgm:pt>
    <dgm:pt modelId="{78E730B6-C364-47B3-AEFF-0B56F500B52B}" type="pres">
      <dgm:prSet presAssocID="{9C609D19-F310-4AFE-854F-23A3E53C1D5D}" presName="pictRect" presStyleLbl="node1" presStyleIdx="8" presStyleCnt="9" custScaleX="100452" custLinFactNeighborX="-1103" custLinFactNeighborY="91"/>
      <dgm:spPr>
        <a:blipFill rotWithShape="0">
          <a:blip xmlns:r="http://schemas.openxmlformats.org/officeDocument/2006/relationships" r:embed="rId9"/>
          <a:stretch>
            <a:fillRect/>
          </a:stretch>
        </a:blipFill>
      </dgm:spPr>
      <dgm:t>
        <a:bodyPr/>
        <a:lstStyle/>
        <a:p>
          <a:endParaRPr lang="en-US"/>
        </a:p>
      </dgm:t>
    </dgm:pt>
    <dgm:pt modelId="{69A1BA3E-8DB7-4877-83E2-3E80FA8A293E}" type="pres">
      <dgm:prSet presAssocID="{9C609D19-F310-4AFE-854F-23A3E53C1D5D}" presName="textRect" presStyleLbl="revTx" presStyleIdx="8" presStyleCnt="9">
        <dgm:presLayoutVars>
          <dgm:bulletEnabled val="1"/>
        </dgm:presLayoutVars>
      </dgm:prSet>
      <dgm:spPr/>
      <dgm:t>
        <a:bodyPr/>
        <a:lstStyle/>
        <a:p>
          <a:endParaRPr lang="en-US"/>
        </a:p>
      </dgm:t>
    </dgm:pt>
  </dgm:ptLst>
  <dgm:cxnLst>
    <dgm:cxn modelId="{45437D51-2E6A-4CB0-B026-8F041AD377F0}" type="presOf" srcId="{896A2227-73EA-4FA5-ADC9-089F648F17C7}" destId="{EEA24BB0-9B09-4D77-8C00-BBCD765F37F7}" srcOrd="0" destOrd="0" presId="urn:microsoft.com/office/officeart/2005/8/layout/pList1"/>
    <dgm:cxn modelId="{469CCE08-63EF-4067-9255-6000D2D38787}" srcId="{9A3CB99F-7274-4D87-82DB-76B2C760FDB2}" destId="{896A2227-73EA-4FA5-ADC9-089F648F17C7}" srcOrd="3" destOrd="0" parTransId="{A8AFD6F7-AA52-432A-894D-6598D3B0AE84}" sibTransId="{532A8305-12D4-4189-AEBA-35F2DBD9FA92}"/>
    <dgm:cxn modelId="{7A305D52-A5D4-47AD-85B5-36FD7C275555}" srcId="{9A3CB99F-7274-4D87-82DB-76B2C760FDB2}" destId="{8CD796CA-10E6-4A8E-9EA0-74F9AE3A2D88}" srcOrd="0" destOrd="0" parTransId="{A7C9B620-E9E6-46DD-A442-51816F2366B5}" sibTransId="{93FE08C8-4376-407F-B197-B9634AD87792}"/>
    <dgm:cxn modelId="{950A487D-4B7B-4E14-9BEE-9E8152E3FE33}" type="presOf" srcId="{F9B6378F-86A1-4CE7-82C5-D380AE1277FF}" destId="{A2DD4F37-FAB8-4623-B611-FBF863A2E943}" srcOrd="0" destOrd="0" presId="urn:microsoft.com/office/officeart/2005/8/layout/pList1"/>
    <dgm:cxn modelId="{5C3C2CDB-16BE-4776-8098-747E1DC0509B}" type="presOf" srcId="{532A8305-12D4-4189-AEBA-35F2DBD9FA92}" destId="{C8D8ACD9-A72E-4EB8-8836-19D7D25D0594}" srcOrd="0" destOrd="0" presId="urn:microsoft.com/office/officeart/2005/8/layout/pList1"/>
    <dgm:cxn modelId="{DA7D03EB-6E2C-480C-9440-FE67BB160055}" srcId="{9A3CB99F-7274-4D87-82DB-76B2C760FDB2}" destId="{F9B6378F-86A1-4CE7-82C5-D380AE1277FF}" srcOrd="2" destOrd="0" parTransId="{AA49A0BF-FB67-4668-B96A-4A8977E25EED}" sibTransId="{06F77615-F050-4E31-B023-06D59E2AA86E}"/>
    <dgm:cxn modelId="{FD7C047A-2696-4112-B630-800B059C8FDD}" type="presOf" srcId="{2178DB98-DA94-4D02-8081-3E4948F9556B}" destId="{749D3DDA-3950-4F69-8815-57880DF16B39}" srcOrd="0" destOrd="0" presId="urn:microsoft.com/office/officeart/2005/8/layout/pList1"/>
    <dgm:cxn modelId="{BC5B7670-AB95-4BB9-8C17-6430B1B38CCD}" type="presOf" srcId="{8CD796CA-10E6-4A8E-9EA0-74F9AE3A2D88}" destId="{71DF9AE5-2B36-4D1C-9633-610A6AF952E9}" srcOrd="0" destOrd="0" presId="urn:microsoft.com/office/officeart/2005/8/layout/pList1"/>
    <dgm:cxn modelId="{5065F504-DB80-459B-A555-F29ABC08CF23}" type="presOf" srcId="{D0598E26-3398-445C-9D71-8EC1F2A5539C}" destId="{DCDAC8B5-1D89-43D5-8282-7A77471694F8}" srcOrd="0" destOrd="0" presId="urn:microsoft.com/office/officeart/2005/8/layout/pList1"/>
    <dgm:cxn modelId="{7E7B3998-875D-436C-95CF-611DFBA7974D}" srcId="{9A3CB99F-7274-4D87-82DB-76B2C760FDB2}" destId="{8FA61EE2-BB54-4F5A-9F10-16774575E7AF}" srcOrd="5" destOrd="0" parTransId="{811DAB4F-8E7D-41F6-8C67-5A1E1553E57A}" sibTransId="{D2186B45-EBE9-4FC9-B73E-D0BF88520D7B}"/>
    <dgm:cxn modelId="{25DCD748-66C9-4DC8-BC32-22CD61C55E64}" srcId="{9A3CB99F-7274-4D87-82DB-76B2C760FDB2}" destId="{9C609D19-F310-4AFE-854F-23A3E53C1D5D}" srcOrd="8" destOrd="0" parTransId="{73B08C6D-18C7-44FE-84FD-6332DF37B86E}" sibTransId="{FDF06F70-0036-42F6-A568-556B6D27AF20}"/>
    <dgm:cxn modelId="{41A5F414-709A-41D8-AC07-F512106611B9}" type="presOf" srcId="{D3F99868-CBD4-4307-AA29-F41C93390CE6}" destId="{1510876F-2A68-4CA9-8DFF-2B73D9953F41}" srcOrd="0" destOrd="0" presId="urn:microsoft.com/office/officeart/2005/8/layout/pList1"/>
    <dgm:cxn modelId="{E26B7AAD-1E3E-40DD-A449-E9DC91A9FF83}" type="presOf" srcId="{9A3CB99F-7274-4D87-82DB-76B2C760FDB2}" destId="{978B8E6A-8672-4203-9AFE-315BBB6E837B}" srcOrd="0" destOrd="0" presId="urn:microsoft.com/office/officeart/2005/8/layout/pList1"/>
    <dgm:cxn modelId="{5FACAB5C-2486-483C-9E27-B2E068AF6ADE}" type="presOf" srcId="{0B281D69-3733-4714-935E-A2882ADD553B}" destId="{C0934EE7-3CDE-4F40-A494-620828DEF3C6}" srcOrd="0" destOrd="0" presId="urn:microsoft.com/office/officeart/2005/8/layout/pList1"/>
    <dgm:cxn modelId="{2ACE7522-3FC7-4818-8B04-E66D1C613B4F}" type="presOf" srcId="{F6C3BFBD-E607-4152-B7F7-FBA51D4B7790}" destId="{3A1FCB16-68CA-41E6-A904-8D3FEA765843}" srcOrd="0" destOrd="0" presId="urn:microsoft.com/office/officeart/2005/8/layout/pList1"/>
    <dgm:cxn modelId="{67E56413-DEBB-4700-9A98-CBA4CF3E8655}" type="presOf" srcId="{9C609D19-F310-4AFE-854F-23A3E53C1D5D}" destId="{69A1BA3E-8DB7-4877-83E2-3E80FA8A293E}" srcOrd="0" destOrd="0" presId="urn:microsoft.com/office/officeart/2005/8/layout/pList1"/>
    <dgm:cxn modelId="{38DFCEA1-1A19-43CF-AB7A-83204132816B}" type="presOf" srcId="{8FA61EE2-BB54-4F5A-9F10-16774575E7AF}" destId="{0012F735-EF94-4556-921C-A23CB06DDA5C}" srcOrd="0" destOrd="0" presId="urn:microsoft.com/office/officeart/2005/8/layout/pList1"/>
    <dgm:cxn modelId="{3C0F03F2-26AD-4EE8-B73E-EC78676B2BC9}" srcId="{9A3CB99F-7274-4D87-82DB-76B2C760FDB2}" destId="{325BBB31-23A4-4D46-A320-B24665B874AF}" srcOrd="6" destOrd="0" parTransId="{03AF63A2-21ED-4A20-9EDB-955C58C08A4E}" sibTransId="{0B281D69-3733-4714-935E-A2882ADD553B}"/>
    <dgm:cxn modelId="{41BAA444-D458-47FF-B6EE-96D40ED82342}" srcId="{9A3CB99F-7274-4D87-82DB-76B2C760FDB2}" destId="{F6C3BFBD-E607-4152-B7F7-FBA51D4B7790}" srcOrd="1" destOrd="0" parTransId="{243FF7DF-FD39-45FC-A0A4-B9B5EB65A592}" sibTransId="{D0598E26-3398-445C-9D71-8EC1F2A5539C}"/>
    <dgm:cxn modelId="{105FC9F6-E2D3-4E51-8C17-F22261FC3749}" type="presOf" srcId="{ABA8FAF8-5636-4DC2-901F-8B153CC39F59}" destId="{4938FF2E-EAD3-4CC0-89E1-014150FFA75F}" srcOrd="0" destOrd="0" presId="urn:microsoft.com/office/officeart/2005/8/layout/pList1"/>
    <dgm:cxn modelId="{47B3B459-2A37-4C28-A253-0A1A697E2BFC}" type="presOf" srcId="{A34E41B4-CDB2-4832-8D80-06C955F8ED43}" destId="{6472F74E-40EE-4261-A3AB-DE5D459EA657}" srcOrd="0" destOrd="0" presId="urn:microsoft.com/office/officeart/2005/8/layout/pList1"/>
    <dgm:cxn modelId="{220C79E5-0A14-4648-B15C-2956D3CF145C}" type="presOf" srcId="{06F77615-F050-4E31-B023-06D59E2AA86E}" destId="{E1ECD38A-DA5E-4A3B-82FF-96D03A32F3E7}" srcOrd="0" destOrd="0" presId="urn:microsoft.com/office/officeart/2005/8/layout/pList1"/>
    <dgm:cxn modelId="{1F6CACC3-7DB9-4C22-9B52-22320DA7C294}" type="presOf" srcId="{325BBB31-23A4-4D46-A320-B24665B874AF}" destId="{9A278FD1-CF49-4A8A-8DFE-9C112B93F337}" srcOrd="0" destOrd="0" presId="urn:microsoft.com/office/officeart/2005/8/layout/pList1"/>
    <dgm:cxn modelId="{A7016269-40B6-4DE6-81F7-51287F64CC44}" type="presOf" srcId="{93FE08C8-4376-407F-B197-B9634AD87792}" destId="{439B5C5C-2F5E-4D0C-9C01-30C4028F6E8E}" srcOrd="0" destOrd="0" presId="urn:microsoft.com/office/officeart/2005/8/layout/pList1"/>
    <dgm:cxn modelId="{D9E37D04-D2D9-47D6-BCDD-F708095AB1DB}" srcId="{9A3CB99F-7274-4D87-82DB-76B2C760FDB2}" destId="{A34E41B4-CDB2-4832-8D80-06C955F8ED43}" srcOrd="4" destOrd="0" parTransId="{101D9F54-E828-472A-A77A-EBC57BA41276}" sibTransId="{2178DB98-DA94-4D02-8081-3E4948F9556B}"/>
    <dgm:cxn modelId="{48BC4CBA-C794-4763-B8DA-B1678C751564}" srcId="{9A3CB99F-7274-4D87-82DB-76B2C760FDB2}" destId="{ABA8FAF8-5636-4DC2-901F-8B153CC39F59}" srcOrd="7" destOrd="0" parTransId="{78C76EA2-2DFA-400E-87F2-FD06D2CA87A8}" sibTransId="{D3F99868-CBD4-4307-AA29-F41C93390CE6}"/>
    <dgm:cxn modelId="{27521EEB-4C2F-406D-86BD-656CE3288502}" type="presOf" srcId="{D2186B45-EBE9-4FC9-B73E-D0BF88520D7B}" destId="{959EC46F-2DD4-403A-8EE2-64526B252536}" srcOrd="0" destOrd="0" presId="urn:microsoft.com/office/officeart/2005/8/layout/pList1"/>
    <dgm:cxn modelId="{95A2417C-5E59-4DEB-B224-259B92D2F6B0}" type="presParOf" srcId="{978B8E6A-8672-4203-9AFE-315BBB6E837B}" destId="{FBA83EAB-13E8-420A-A3D4-F353BED90AB8}" srcOrd="0" destOrd="0" presId="urn:microsoft.com/office/officeart/2005/8/layout/pList1"/>
    <dgm:cxn modelId="{1E996635-B273-4F38-A699-F5D589F8D48A}" type="presParOf" srcId="{FBA83EAB-13E8-420A-A3D4-F353BED90AB8}" destId="{E22D31C8-4D02-4E5D-8F35-9C7781BC1C0E}" srcOrd="0" destOrd="0" presId="urn:microsoft.com/office/officeart/2005/8/layout/pList1"/>
    <dgm:cxn modelId="{E95BCF58-2D01-4A7F-BA62-A1469A1C8FF1}" type="presParOf" srcId="{FBA83EAB-13E8-420A-A3D4-F353BED90AB8}" destId="{71DF9AE5-2B36-4D1C-9633-610A6AF952E9}" srcOrd="1" destOrd="0" presId="urn:microsoft.com/office/officeart/2005/8/layout/pList1"/>
    <dgm:cxn modelId="{A2D786B4-0CB7-465A-8B86-027BA78808A5}" type="presParOf" srcId="{978B8E6A-8672-4203-9AFE-315BBB6E837B}" destId="{439B5C5C-2F5E-4D0C-9C01-30C4028F6E8E}" srcOrd="1" destOrd="0" presId="urn:microsoft.com/office/officeart/2005/8/layout/pList1"/>
    <dgm:cxn modelId="{C6858231-2E14-40DA-AEC3-2DF86A2A0575}" type="presParOf" srcId="{978B8E6A-8672-4203-9AFE-315BBB6E837B}" destId="{865D0799-FB6E-446B-9D67-0D67C5F1CF39}" srcOrd="2" destOrd="0" presId="urn:microsoft.com/office/officeart/2005/8/layout/pList1"/>
    <dgm:cxn modelId="{77CABD1D-4D78-4F67-8E62-E9DE4330FF65}" type="presParOf" srcId="{865D0799-FB6E-446B-9D67-0D67C5F1CF39}" destId="{0CFFBABD-1FF8-4F07-A1AC-67ED8398D8E3}" srcOrd="0" destOrd="0" presId="urn:microsoft.com/office/officeart/2005/8/layout/pList1"/>
    <dgm:cxn modelId="{F0BA5131-2C9B-4E78-AB87-74F780DA015A}" type="presParOf" srcId="{865D0799-FB6E-446B-9D67-0D67C5F1CF39}" destId="{3A1FCB16-68CA-41E6-A904-8D3FEA765843}" srcOrd="1" destOrd="0" presId="urn:microsoft.com/office/officeart/2005/8/layout/pList1"/>
    <dgm:cxn modelId="{22618563-2AFF-429C-BD61-6ABFB44A9FCD}" type="presParOf" srcId="{978B8E6A-8672-4203-9AFE-315BBB6E837B}" destId="{DCDAC8B5-1D89-43D5-8282-7A77471694F8}" srcOrd="3" destOrd="0" presId="urn:microsoft.com/office/officeart/2005/8/layout/pList1"/>
    <dgm:cxn modelId="{25D0907F-80A3-4D1C-B7A1-6B3276AABA4F}" type="presParOf" srcId="{978B8E6A-8672-4203-9AFE-315BBB6E837B}" destId="{726A8C85-2421-4B05-B088-8221B8EF9149}" srcOrd="4" destOrd="0" presId="urn:microsoft.com/office/officeart/2005/8/layout/pList1"/>
    <dgm:cxn modelId="{2EF14CE6-6716-4360-A0B6-6A2BE6EDB3E7}" type="presParOf" srcId="{726A8C85-2421-4B05-B088-8221B8EF9149}" destId="{881EA522-D919-44E8-86D8-D33BF87377A2}" srcOrd="0" destOrd="0" presId="urn:microsoft.com/office/officeart/2005/8/layout/pList1"/>
    <dgm:cxn modelId="{D01C2E21-296C-4658-B2DA-28869E62889B}" type="presParOf" srcId="{726A8C85-2421-4B05-B088-8221B8EF9149}" destId="{A2DD4F37-FAB8-4623-B611-FBF863A2E943}" srcOrd="1" destOrd="0" presId="urn:microsoft.com/office/officeart/2005/8/layout/pList1"/>
    <dgm:cxn modelId="{967EAB82-4D67-4A5A-8CF0-6B46586D9AD4}" type="presParOf" srcId="{978B8E6A-8672-4203-9AFE-315BBB6E837B}" destId="{E1ECD38A-DA5E-4A3B-82FF-96D03A32F3E7}" srcOrd="5" destOrd="0" presId="urn:microsoft.com/office/officeart/2005/8/layout/pList1"/>
    <dgm:cxn modelId="{B2FC2776-FB2E-44EC-86BD-32AC99F6ED2E}" type="presParOf" srcId="{978B8E6A-8672-4203-9AFE-315BBB6E837B}" destId="{484D4B96-D573-480A-975F-EF3A66E41B0D}" srcOrd="6" destOrd="0" presId="urn:microsoft.com/office/officeart/2005/8/layout/pList1"/>
    <dgm:cxn modelId="{FF7A801E-07D1-422E-84FB-081FF619C3F5}" type="presParOf" srcId="{484D4B96-D573-480A-975F-EF3A66E41B0D}" destId="{E6A59539-EF64-4513-B257-26481CFC1606}" srcOrd="0" destOrd="0" presId="urn:microsoft.com/office/officeart/2005/8/layout/pList1"/>
    <dgm:cxn modelId="{9427BDEE-E95D-41BD-9071-EAF3D3CEF6EC}" type="presParOf" srcId="{484D4B96-D573-480A-975F-EF3A66E41B0D}" destId="{EEA24BB0-9B09-4D77-8C00-BBCD765F37F7}" srcOrd="1" destOrd="0" presId="urn:microsoft.com/office/officeart/2005/8/layout/pList1"/>
    <dgm:cxn modelId="{AB763812-0458-41BF-9BC7-DC2F9861E02D}" type="presParOf" srcId="{978B8E6A-8672-4203-9AFE-315BBB6E837B}" destId="{C8D8ACD9-A72E-4EB8-8836-19D7D25D0594}" srcOrd="7" destOrd="0" presId="urn:microsoft.com/office/officeart/2005/8/layout/pList1"/>
    <dgm:cxn modelId="{6A91C7CA-AE23-4504-A6A7-D45D204AA2A7}" type="presParOf" srcId="{978B8E6A-8672-4203-9AFE-315BBB6E837B}" destId="{3CAB0B38-4632-40CF-900F-66186B8614E7}" srcOrd="8" destOrd="0" presId="urn:microsoft.com/office/officeart/2005/8/layout/pList1"/>
    <dgm:cxn modelId="{8CFFBD48-B7AF-4B51-88EA-10F18004ADD9}" type="presParOf" srcId="{3CAB0B38-4632-40CF-900F-66186B8614E7}" destId="{1CDF8A67-D351-46EC-B76F-1F930CFA1E00}" srcOrd="0" destOrd="0" presId="urn:microsoft.com/office/officeart/2005/8/layout/pList1"/>
    <dgm:cxn modelId="{0E28A6F9-5AC1-4386-BC88-0B5CCB4CAD8F}" type="presParOf" srcId="{3CAB0B38-4632-40CF-900F-66186B8614E7}" destId="{6472F74E-40EE-4261-A3AB-DE5D459EA657}" srcOrd="1" destOrd="0" presId="urn:microsoft.com/office/officeart/2005/8/layout/pList1"/>
    <dgm:cxn modelId="{C63301EF-C4EC-4B7F-B1CC-A7DCEE9F55C6}" type="presParOf" srcId="{978B8E6A-8672-4203-9AFE-315BBB6E837B}" destId="{749D3DDA-3950-4F69-8815-57880DF16B39}" srcOrd="9" destOrd="0" presId="urn:microsoft.com/office/officeart/2005/8/layout/pList1"/>
    <dgm:cxn modelId="{0A9B84D4-1AB4-4FDD-BF54-6D83CFFDCE34}" type="presParOf" srcId="{978B8E6A-8672-4203-9AFE-315BBB6E837B}" destId="{07A42506-4F5C-4F30-9E8C-8F984AED82AD}" srcOrd="10" destOrd="0" presId="urn:microsoft.com/office/officeart/2005/8/layout/pList1"/>
    <dgm:cxn modelId="{8BC07D4E-03AA-4719-8169-2263D30D5529}" type="presParOf" srcId="{07A42506-4F5C-4F30-9E8C-8F984AED82AD}" destId="{E19BC2B1-CBDB-415C-BCB2-D5584689AB3E}" srcOrd="0" destOrd="0" presId="urn:microsoft.com/office/officeart/2005/8/layout/pList1"/>
    <dgm:cxn modelId="{E5155B62-BCB3-4443-9A91-CF9782AA5C69}" type="presParOf" srcId="{07A42506-4F5C-4F30-9E8C-8F984AED82AD}" destId="{0012F735-EF94-4556-921C-A23CB06DDA5C}" srcOrd="1" destOrd="0" presId="urn:microsoft.com/office/officeart/2005/8/layout/pList1"/>
    <dgm:cxn modelId="{3BB6B7D8-B5EE-431E-AA87-361A784479A2}" type="presParOf" srcId="{978B8E6A-8672-4203-9AFE-315BBB6E837B}" destId="{959EC46F-2DD4-403A-8EE2-64526B252536}" srcOrd="11" destOrd="0" presId="urn:microsoft.com/office/officeart/2005/8/layout/pList1"/>
    <dgm:cxn modelId="{2AA857F4-CA8F-40FE-8810-A93C82F7A44F}" type="presParOf" srcId="{978B8E6A-8672-4203-9AFE-315BBB6E837B}" destId="{39AFE5BA-1BDE-4F85-B84A-B4DB79BEF641}" srcOrd="12" destOrd="0" presId="urn:microsoft.com/office/officeart/2005/8/layout/pList1"/>
    <dgm:cxn modelId="{B2DE9FF7-598D-496B-A758-A852533C39FD}" type="presParOf" srcId="{39AFE5BA-1BDE-4F85-B84A-B4DB79BEF641}" destId="{16756D8E-988C-4ABB-BEC1-82E30812281A}" srcOrd="0" destOrd="0" presId="urn:microsoft.com/office/officeart/2005/8/layout/pList1"/>
    <dgm:cxn modelId="{D9E99495-0845-4BB5-8476-3F9BD89A7E14}" type="presParOf" srcId="{39AFE5BA-1BDE-4F85-B84A-B4DB79BEF641}" destId="{9A278FD1-CF49-4A8A-8DFE-9C112B93F337}" srcOrd="1" destOrd="0" presId="urn:microsoft.com/office/officeart/2005/8/layout/pList1"/>
    <dgm:cxn modelId="{5AFD46D4-0B6B-428F-B3CE-82C26C2AAE99}" type="presParOf" srcId="{978B8E6A-8672-4203-9AFE-315BBB6E837B}" destId="{C0934EE7-3CDE-4F40-A494-620828DEF3C6}" srcOrd="13" destOrd="0" presId="urn:microsoft.com/office/officeart/2005/8/layout/pList1"/>
    <dgm:cxn modelId="{5ABAAC0C-96D0-4497-8D56-0A76460AD7D9}" type="presParOf" srcId="{978B8E6A-8672-4203-9AFE-315BBB6E837B}" destId="{A9F6F072-5697-4D04-9A68-BBFF6C37F9FA}" srcOrd="14" destOrd="0" presId="urn:microsoft.com/office/officeart/2005/8/layout/pList1"/>
    <dgm:cxn modelId="{66EF7644-FEFA-4A33-A70E-3694619002EB}" type="presParOf" srcId="{A9F6F072-5697-4D04-9A68-BBFF6C37F9FA}" destId="{F5831BC9-C268-404B-9403-EAFDEA88A693}" srcOrd="0" destOrd="0" presId="urn:microsoft.com/office/officeart/2005/8/layout/pList1"/>
    <dgm:cxn modelId="{D7520BCD-1044-45C8-9D4D-2D2AA831B2E5}" type="presParOf" srcId="{A9F6F072-5697-4D04-9A68-BBFF6C37F9FA}" destId="{4938FF2E-EAD3-4CC0-89E1-014150FFA75F}" srcOrd="1" destOrd="0" presId="urn:microsoft.com/office/officeart/2005/8/layout/pList1"/>
    <dgm:cxn modelId="{95BE903F-D67E-4946-96E1-F42821F5C942}" type="presParOf" srcId="{978B8E6A-8672-4203-9AFE-315BBB6E837B}" destId="{1510876F-2A68-4CA9-8DFF-2B73D9953F41}" srcOrd="15" destOrd="0" presId="urn:microsoft.com/office/officeart/2005/8/layout/pList1"/>
    <dgm:cxn modelId="{992C7B66-3EFC-4325-99EC-1EAD64CC3B42}" type="presParOf" srcId="{978B8E6A-8672-4203-9AFE-315BBB6E837B}" destId="{F7D3DD8E-E8CF-48A2-89DC-4556D4EAF66E}" srcOrd="16" destOrd="0" presId="urn:microsoft.com/office/officeart/2005/8/layout/pList1"/>
    <dgm:cxn modelId="{544920B8-C3D1-4D5D-A3D9-E0C69EDB6AEE}" type="presParOf" srcId="{F7D3DD8E-E8CF-48A2-89DC-4556D4EAF66E}" destId="{78E730B6-C364-47B3-AEFF-0B56F500B52B}" srcOrd="0" destOrd="0" presId="urn:microsoft.com/office/officeart/2005/8/layout/pList1"/>
    <dgm:cxn modelId="{B0B93CBD-E4CF-4A81-88A2-DC0FB0D32376}" type="presParOf" srcId="{F7D3DD8E-E8CF-48A2-89DC-4556D4EAF66E}" destId="{69A1BA3E-8DB7-4877-83E2-3E80FA8A293E}"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D31C8-4D02-4E5D-8F35-9C7781BC1C0E}">
      <dsp:nvSpPr>
        <dsp:cNvPr id="0" name=""/>
        <dsp:cNvSpPr/>
      </dsp:nvSpPr>
      <dsp:spPr>
        <a:xfrm>
          <a:off x="0" y="380996"/>
          <a:ext cx="1508223" cy="1039165"/>
        </a:xfrm>
        <a:prstGeom prst="roundRect">
          <a:avLst/>
        </a:prstGeom>
        <a:blipFill rotWithShape="0">
          <a:blip xmlns:r="http://schemas.openxmlformats.org/officeDocument/2006/relationships" r:embed="rId1"/>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71DF9AE5-2B36-4D1C-9633-610A6AF952E9}">
      <dsp:nvSpPr>
        <dsp:cNvPr id="0" name=""/>
        <dsp:cNvSpPr/>
      </dsp:nvSpPr>
      <dsp:spPr>
        <a:xfrm>
          <a:off x="4371" y="1422438"/>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Pendleton</a:t>
          </a:r>
          <a:endParaRPr lang="en-US" sz="1400" kern="1200" dirty="0"/>
        </a:p>
      </dsp:txBody>
      <dsp:txXfrm>
        <a:off x="4371" y="1422438"/>
        <a:ext cx="1508223" cy="559550"/>
      </dsp:txXfrm>
    </dsp:sp>
    <dsp:sp modelId="{0CFFBABD-1FF8-4F07-A1AC-67ED8398D8E3}">
      <dsp:nvSpPr>
        <dsp:cNvPr id="0" name=""/>
        <dsp:cNvSpPr/>
      </dsp:nvSpPr>
      <dsp:spPr>
        <a:xfrm>
          <a:off x="1663479" y="383272"/>
          <a:ext cx="1508223" cy="1039165"/>
        </a:xfrm>
        <a:prstGeom prst="roundRect">
          <a:avLst/>
        </a:prstGeom>
        <a:blipFill rotWithShape="0">
          <a:blip xmlns:r="http://schemas.openxmlformats.org/officeDocument/2006/relationships" r:embed="rId2"/>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3A1FCB16-68CA-41E6-A904-8D3FEA765843}">
      <dsp:nvSpPr>
        <dsp:cNvPr id="0" name=""/>
        <dsp:cNvSpPr/>
      </dsp:nvSpPr>
      <dsp:spPr>
        <a:xfrm>
          <a:off x="1663479" y="1422438"/>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Putnam</a:t>
          </a:r>
          <a:endParaRPr lang="en-US" sz="1400" kern="1200" dirty="0"/>
        </a:p>
      </dsp:txBody>
      <dsp:txXfrm>
        <a:off x="1663479" y="1422438"/>
        <a:ext cx="1508223" cy="559550"/>
      </dsp:txXfrm>
    </dsp:sp>
    <dsp:sp modelId="{881EA522-D919-44E8-86D8-D33BF87377A2}">
      <dsp:nvSpPr>
        <dsp:cNvPr id="0" name=""/>
        <dsp:cNvSpPr/>
      </dsp:nvSpPr>
      <dsp:spPr>
        <a:xfrm>
          <a:off x="3322588" y="383272"/>
          <a:ext cx="1508223" cy="1039165"/>
        </a:xfrm>
        <a:prstGeom prst="roundRect">
          <a:avLst/>
        </a:prstGeom>
        <a:blipFill rotWithShape="0">
          <a:blip xmlns:r="http://schemas.openxmlformats.org/officeDocument/2006/relationships" r:embed="rId3"/>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A2DD4F37-FAB8-4623-B611-FBF863A2E943}">
      <dsp:nvSpPr>
        <dsp:cNvPr id="0" name=""/>
        <dsp:cNvSpPr/>
      </dsp:nvSpPr>
      <dsp:spPr>
        <a:xfrm>
          <a:off x="3322588" y="1422438"/>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Raleigh</a:t>
          </a:r>
          <a:endParaRPr lang="en-US" sz="1400" kern="1200" dirty="0"/>
        </a:p>
      </dsp:txBody>
      <dsp:txXfrm>
        <a:off x="3322588" y="1422438"/>
        <a:ext cx="1508223" cy="559550"/>
      </dsp:txXfrm>
    </dsp:sp>
    <dsp:sp modelId="{E6A59539-EF64-4513-B257-26481CFC1606}">
      <dsp:nvSpPr>
        <dsp:cNvPr id="0" name=""/>
        <dsp:cNvSpPr/>
      </dsp:nvSpPr>
      <dsp:spPr>
        <a:xfrm>
          <a:off x="4981697" y="383272"/>
          <a:ext cx="1508223" cy="1039165"/>
        </a:xfrm>
        <a:prstGeom prst="roundRect">
          <a:avLst/>
        </a:prstGeom>
        <a:blipFill rotWithShape="0">
          <a:blip xmlns:r="http://schemas.openxmlformats.org/officeDocument/2006/relationships" r:embed="rId4"/>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EEA24BB0-9B09-4D77-8C00-BBCD765F37F7}">
      <dsp:nvSpPr>
        <dsp:cNvPr id="0" name=""/>
        <dsp:cNvSpPr/>
      </dsp:nvSpPr>
      <dsp:spPr>
        <a:xfrm>
          <a:off x="4981697" y="1422438"/>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Randolph</a:t>
          </a:r>
          <a:endParaRPr lang="en-US" sz="1400" kern="1200" dirty="0"/>
        </a:p>
      </dsp:txBody>
      <dsp:txXfrm>
        <a:off x="4981697" y="1422438"/>
        <a:ext cx="1508223" cy="559550"/>
      </dsp:txXfrm>
    </dsp:sp>
    <dsp:sp modelId="{1CDF8A67-D351-46EC-B76F-1F930CFA1E00}">
      <dsp:nvSpPr>
        <dsp:cNvPr id="0" name=""/>
        <dsp:cNvSpPr/>
      </dsp:nvSpPr>
      <dsp:spPr>
        <a:xfrm>
          <a:off x="6640805" y="383272"/>
          <a:ext cx="1508223" cy="1039165"/>
        </a:xfrm>
        <a:prstGeom prst="roundRect">
          <a:avLst/>
        </a:prstGeom>
        <a:blipFill rotWithShape="0">
          <a:blip xmlns:r="http://schemas.openxmlformats.org/officeDocument/2006/relationships" r:embed="rId5"/>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6472F74E-40EE-4261-A3AB-DE5D459EA657}">
      <dsp:nvSpPr>
        <dsp:cNvPr id="0" name=""/>
        <dsp:cNvSpPr/>
      </dsp:nvSpPr>
      <dsp:spPr>
        <a:xfrm>
          <a:off x="6640805" y="1422438"/>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Ritchie</a:t>
          </a:r>
          <a:endParaRPr lang="en-US" sz="1400" kern="1200" dirty="0"/>
        </a:p>
      </dsp:txBody>
      <dsp:txXfrm>
        <a:off x="6640805" y="1422438"/>
        <a:ext cx="1508223" cy="559550"/>
      </dsp:txXfrm>
    </dsp:sp>
    <dsp:sp modelId="{E19BC2B1-CBDB-415C-BCB2-D5584689AB3E}">
      <dsp:nvSpPr>
        <dsp:cNvPr id="0" name=""/>
        <dsp:cNvSpPr/>
      </dsp:nvSpPr>
      <dsp:spPr>
        <a:xfrm>
          <a:off x="830516" y="2132811"/>
          <a:ext cx="1508223" cy="1039165"/>
        </a:xfrm>
        <a:prstGeom prst="roundRect">
          <a:avLst/>
        </a:prstGeom>
        <a:blipFill rotWithShape="0">
          <a:blip xmlns:r="http://schemas.openxmlformats.org/officeDocument/2006/relationships" r:embed="rId6"/>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0012F735-EF94-4556-921C-A23CB06DDA5C}">
      <dsp:nvSpPr>
        <dsp:cNvPr id="0" name=""/>
        <dsp:cNvSpPr/>
      </dsp:nvSpPr>
      <dsp:spPr>
        <a:xfrm>
          <a:off x="830516" y="3171976"/>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Roane</a:t>
          </a:r>
          <a:endParaRPr lang="en-US" sz="1400" kern="1200" dirty="0"/>
        </a:p>
      </dsp:txBody>
      <dsp:txXfrm>
        <a:off x="830516" y="3171976"/>
        <a:ext cx="1508223" cy="559550"/>
      </dsp:txXfrm>
    </dsp:sp>
    <dsp:sp modelId="{16756D8E-988C-4ABB-BEC1-82E30812281A}">
      <dsp:nvSpPr>
        <dsp:cNvPr id="0" name=""/>
        <dsp:cNvSpPr/>
      </dsp:nvSpPr>
      <dsp:spPr>
        <a:xfrm>
          <a:off x="2489625" y="2132811"/>
          <a:ext cx="1508223" cy="1039165"/>
        </a:xfrm>
        <a:prstGeom prst="roundRect">
          <a:avLst/>
        </a:prstGeom>
        <a:blipFill rotWithShape="0">
          <a:blip xmlns:r="http://schemas.openxmlformats.org/officeDocument/2006/relationships" r:embed="rId7"/>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9A278FD1-CF49-4A8A-8DFE-9C112B93F337}">
      <dsp:nvSpPr>
        <dsp:cNvPr id="0" name=""/>
        <dsp:cNvSpPr/>
      </dsp:nvSpPr>
      <dsp:spPr>
        <a:xfrm>
          <a:off x="2489625" y="3171976"/>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Summers</a:t>
          </a:r>
          <a:endParaRPr lang="en-US" sz="1400" kern="1200" dirty="0"/>
        </a:p>
      </dsp:txBody>
      <dsp:txXfrm>
        <a:off x="2489625" y="3171976"/>
        <a:ext cx="1508223" cy="559550"/>
      </dsp:txXfrm>
    </dsp:sp>
    <dsp:sp modelId="{F5831BC9-C268-404B-9403-EAFDEA88A693}">
      <dsp:nvSpPr>
        <dsp:cNvPr id="0" name=""/>
        <dsp:cNvSpPr/>
      </dsp:nvSpPr>
      <dsp:spPr>
        <a:xfrm>
          <a:off x="4148734" y="2132811"/>
          <a:ext cx="1508223" cy="1039165"/>
        </a:xfrm>
        <a:prstGeom prst="roundRect">
          <a:avLst/>
        </a:prstGeom>
        <a:blipFill rotWithShape="0">
          <a:blip xmlns:r="http://schemas.openxmlformats.org/officeDocument/2006/relationships" r:embed="rId8"/>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4938FF2E-EAD3-4CC0-89E1-014150FFA75F}">
      <dsp:nvSpPr>
        <dsp:cNvPr id="0" name=""/>
        <dsp:cNvSpPr/>
      </dsp:nvSpPr>
      <dsp:spPr>
        <a:xfrm>
          <a:off x="4148734" y="3171976"/>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Tucker</a:t>
          </a:r>
          <a:endParaRPr lang="en-US" sz="1400" kern="1200" dirty="0"/>
        </a:p>
      </dsp:txBody>
      <dsp:txXfrm>
        <a:off x="4148734" y="3171976"/>
        <a:ext cx="1508223" cy="559550"/>
      </dsp:txXfrm>
    </dsp:sp>
    <dsp:sp modelId="{78E730B6-C364-47B3-AEFF-0B56F500B52B}">
      <dsp:nvSpPr>
        <dsp:cNvPr id="0" name=""/>
        <dsp:cNvSpPr/>
      </dsp:nvSpPr>
      <dsp:spPr>
        <a:xfrm>
          <a:off x="5791207" y="2133756"/>
          <a:ext cx="1515040" cy="1039165"/>
        </a:xfrm>
        <a:prstGeom prst="roundRect">
          <a:avLst/>
        </a:prstGeom>
        <a:blipFill rotWithShape="0">
          <a:blip xmlns:r="http://schemas.openxmlformats.org/officeDocument/2006/relationships" r:embed="rId9"/>
          <a:stretch>
            <a:fillRect/>
          </a:stretch>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69A1BA3E-8DB7-4877-83E2-3E80FA8A293E}">
      <dsp:nvSpPr>
        <dsp:cNvPr id="0" name=""/>
        <dsp:cNvSpPr/>
      </dsp:nvSpPr>
      <dsp:spPr>
        <a:xfrm>
          <a:off x="5811251" y="3171976"/>
          <a:ext cx="1508223" cy="55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Wood</a:t>
          </a:r>
          <a:endParaRPr lang="en-US" sz="1400" kern="1200" dirty="0"/>
        </a:p>
      </dsp:txBody>
      <dsp:txXfrm>
        <a:off x="5811251" y="3171976"/>
        <a:ext cx="1508223" cy="55955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09884-E9AC-4828-870C-CE7B6E44F405}" type="datetimeFigureOut">
              <a:rPr lang="en-US" smtClean="0"/>
              <a:pPr/>
              <a:t>7/15/2014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0CB06-4E56-4A62-A851-59987C0943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50CB06-4E56-4A62-A851-59987C0943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0CB06-4E56-4A62-A851-59987C0943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B0EDCCE-860C-4442-87D0-BA121ECEECD2}" type="datetimeFigureOut">
              <a:rPr lang="en-US" smtClean="0"/>
              <a:pPr/>
              <a:t>7/15/2014</a:t>
            </a:fld>
            <a:endParaRPr lang="en-US"/>
          </a:p>
        </p:txBody>
      </p:sp>
      <p:sp>
        <p:nvSpPr>
          <p:cNvPr id="16" name="Slide Number Placeholder 15"/>
          <p:cNvSpPr>
            <a:spLocks noGrp="1"/>
          </p:cNvSpPr>
          <p:nvPr>
            <p:ph type="sldNum" sz="quarter" idx="11"/>
          </p:nvPr>
        </p:nvSpPr>
        <p:spPr/>
        <p:txBody>
          <a:bodyPr/>
          <a:lstStyle/>
          <a:p>
            <a:fld id="{F9A7E313-6392-447B-87D1-9E5B3BA2E0F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EDCCE-860C-4442-87D0-BA121ECEECD2}"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EDCCE-860C-4442-87D0-BA121ECEECD2}"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B0EDCCE-860C-4442-87D0-BA121ECEECD2}" type="datetimeFigureOut">
              <a:rPr lang="en-US" smtClean="0"/>
              <a:pPr/>
              <a:t>7/15/2014</a:t>
            </a:fld>
            <a:endParaRPr lang="en-US"/>
          </a:p>
        </p:txBody>
      </p:sp>
      <p:sp>
        <p:nvSpPr>
          <p:cNvPr id="15" name="Slide Number Placeholder 14"/>
          <p:cNvSpPr>
            <a:spLocks noGrp="1"/>
          </p:cNvSpPr>
          <p:nvPr>
            <p:ph type="sldNum" sz="quarter" idx="15"/>
          </p:nvPr>
        </p:nvSpPr>
        <p:spPr/>
        <p:txBody>
          <a:bodyPr/>
          <a:lstStyle>
            <a:lvl1pPr algn="ctr">
              <a:defRPr/>
            </a:lvl1pPr>
          </a:lstStyle>
          <a:p>
            <a:fld id="{F9A7E313-6392-447B-87D1-9E5B3BA2E0F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0EDCCE-860C-4442-87D0-BA121ECEECD2}"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0EDCCE-860C-4442-87D0-BA121ECEECD2}"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9A7E313-6392-447B-87D1-9E5B3BA2E0F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B0EDCCE-860C-4442-87D0-BA121ECEECD2}" type="datetimeFigureOut">
              <a:rPr lang="en-US" smtClean="0"/>
              <a:pPr/>
              <a:t>7/15/2014</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0EDCCE-860C-4442-87D0-BA121ECEECD2}" type="datetimeFigureOut">
              <a:rPr lang="en-US" smtClean="0"/>
              <a:pPr/>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7E313-6392-447B-87D1-9E5B3BA2E0F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EDCCE-860C-4442-87D0-BA121ECEECD2}" type="datetimeFigureOut">
              <a:rPr lang="en-US" smtClean="0"/>
              <a:pPr/>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7E313-6392-447B-87D1-9E5B3BA2E0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B0EDCCE-860C-4442-87D0-BA121ECEECD2}" type="datetimeFigureOut">
              <a:rPr lang="en-US" smtClean="0"/>
              <a:pPr/>
              <a:t>7/15/2014</a:t>
            </a:fld>
            <a:endParaRPr lang="en-US"/>
          </a:p>
        </p:txBody>
      </p:sp>
      <p:sp>
        <p:nvSpPr>
          <p:cNvPr id="9" name="Slide Number Placeholder 8"/>
          <p:cNvSpPr>
            <a:spLocks noGrp="1"/>
          </p:cNvSpPr>
          <p:nvPr>
            <p:ph type="sldNum" sz="quarter" idx="15"/>
          </p:nvPr>
        </p:nvSpPr>
        <p:spPr/>
        <p:txBody>
          <a:bodyPr/>
          <a:lstStyle/>
          <a:p>
            <a:fld id="{F9A7E313-6392-447B-87D1-9E5B3BA2E0F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B0EDCCE-860C-4442-87D0-BA121ECEECD2}" type="datetimeFigureOut">
              <a:rPr lang="en-US" smtClean="0"/>
              <a:pPr/>
              <a:t>7/15/2014</a:t>
            </a:fld>
            <a:endParaRPr lang="en-US"/>
          </a:p>
        </p:txBody>
      </p:sp>
      <p:sp>
        <p:nvSpPr>
          <p:cNvPr id="9" name="Slide Number Placeholder 8"/>
          <p:cNvSpPr>
            <a:spLocks noGrp="1"/>
          </p:cNvSpPr>
          <p:nvPr>
            <p:ph type="sldNum" sz="quarter" idx="11"/>
          </p:nvPr>
        </p:nvSpPr>
        <p:spPr/>
        <p:txBody>
          <a:bodyPr/>
          <a:lstStyle/>
          <a:p>
            <a:fld id="{F9A7E313-6392-447B-87D1-9E5B3BA2E0F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5B0EDCCE-860C-4442-87D0-BA121ECEECD2}" type="datetimeFigureOut">
              <a:rPr lang="en-US" smtClean="0"/>
              <a:pPr/>
              <a:t>7/15/2014</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9A7E313-6392-447B-87D1-9E5B3BA2E0F4}" type="slidenum">
              <a:rPr lang="en-US" smtClean="0"/>
              <a:pPr/>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4705350"/>
            <a:ext cx="8305800" cy="406497"/>
          </a:xfrm>
        </p:spPr>
        <p:txBody>
          <a:bodyPr/>
          <a:lstStyle/>
          <a:p>
            <a:r>
              <a:rPr lang="en-US" sz="1200" b="1" dirty="0" smtClean="0">
                <a:solidFill>
                  <a:srgbClr val="FFC000"/>
                </a:solidFill>
                <a:effectLst>
                  <a:outerShdw blurRad="38100" dist="38100" dir="2700000" algn="tl">
                    <a:srgbClr val="000000">
                      <a:alpha val="43137"/>
                    </a:srgbClr>
                  </a:outerShdw>
                </a:effectLst>
              </a:rPr>
              <a:t>Click on a photo above to see photo(s) available for a County</a:t>
            </a:r>
            <a:endParaRPr lang="en-US" sz="1200" b="1" dirty="0">
              <a:solidFill>
                <a:srgbClr val="FFC000"/>
              </a:solidFill>
              <a:effectLst>
                <a:outerShdw blurRad="38100" dist="38100" dir="2700000" algn="tl">
                  <a:srgbClr val="000000">
                    <a:alpha val="43137"/>
                  </a:srgbClr>
                </a:outerShdw>
              </a:effectLst>
            </a:endParaRPr>
          </a:p>
        </p:txBody>
      </p:sp>
      <p:graphicFrame>
        <p:nvGraphicFramePr>
          <p:cNvPr id="10" name="Diagram 9"/>
          <p:cNvGraphicFramePr/>
          <p:nvPr/>
        </p:nvGraphicFramePr>
        <p:xfrm>
          <a:off x="533400" y="819150"/>
          <a:ext cx="8153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Title 1"/>
          <p:cNvSpPr>
            <a:spLocks noGrp="1"/>
          </p:cNvSpPr>
          <p:nvPr>
            <p:ph type="ctrTitle"/>
          </p:nvPr>
        </p:nvSpPr>
        <p:spPr>
          <a:xfrm>
            <a:off x="381000" y="209550"/>
            <a:ext cx="8305800" cy="457200"/>
          </a:xfrm>
        </p:spPr>
        <p:txBody>
          <a:bodyPr anchor="t"/>
          <a:lstStyle/>
          <a:p>
            <a:r>
              <a:rPr lang="en-US" sz="20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Photographs of West Virginia Outcrops by County</a:t>
            </a:r>
            <a:endParaRPr lang="en-US" sz="2000" b="1" dirty="0">
              <a:solidFill>
                <a:schemeClr val="accent1">
                  <a:lumMod val="50000"/>
                </a:schemeClr>
              </a:solidFill>
              <a:effectLst>
                <a:outerShdw blurRad="38100" dist="38100" dir="2700000" algn="tl">
                  <a:srgbClr val="000000">
                    <a:alpha val="43137"/>
                  </a:srgbClr>
                </a:outerShdw>
              </a:effectLst>
              <a:latin typeface="Arial Rounded MT Bold" pitchFamily="34" charset="0"/>
            </a:endParaRPr>
          </a:p>
        </p:txBody>
      </p:sp>
      <p:sp>
        <p:nvSpPr>
          <p:cNvPr id="34" name="Bevel 33"/>
          <p:cNvSpPr/>
          <p:nvPr/>
        </p:nvSpPr>
        <p:spPr>
          <a:xfrm>
            <a:off x="304800" y="4781550"/>
            <a:ext cx="990600" cy="228600"/>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Photo Credits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8" name="Group 37"/>
          <p:cNvGrpSpPr/>
          <p:nvPr/>
        </p:nvGrpSpPr>
        <p:grpSpPr>
          <a:xfrm>
            <a:off x="304800" y="3867150"/>
            <a:ext cx="1905000" cy="914400"/>
            <a:chOff x="304800" y="5086350"/>
            <a:chExt cx="1676400" cy="914400"/>
          </a:xfrm>
        </p:grpSpPr>
        <p:sp>
          <p:nvSpPr>
            <p:cNvPr id="36" name="Folded Corner 35"/>
            <p:cNvSpPr/>
            <p:nvPr/>
          </p:nvSpPr>
          <p:spPr>
            <a:xfrm>
              <a:off x="304800" y="5086350"/>
              <a:ext cx="1676400" cy="914400"/>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800" b="1" dirty="0" smtClean="0">
                  <a:solidFill>
                    <a:schemeClr val="bg1"/>
                  </a:solidFill>
                  <a:latin typeface="Arial" pitchFamily="34" charset="0"/>
                  <a:cs typeface="Arial" pitchFamily="34" charset="0"/>
                </a:rPr>
                <a:t>Photos by:</a:t>
              </a:r>
            </a:p>
            <a:p>
              <a:pPr algn="ctr"/>
              <a:r>
                <a:rPr lang="en-US" sz="800" b="1" dirty="0" smtClean="0">
                  <a:solidFill>
                    <a:schemeClr val="bg1"/>
                  </a:solidFill>
                  <a:latin typeface="Arial" pitchFamily="34" charset="0"/>
                  <a:cs typeface="Arial" pitchFamily="34" charset="0"/>
                </a:rPr>
                <a:t>Peter Lessing, Ph.D. </a:t>
              </a:r>
            </a:p>
            <a:p>
              <a:pPr algn="ctr"/>
              <a:r>
                <a:rPr lang="en-US" sz="800" b="1" dirty="0" smtClean="0">
                  <a:solidFill>
                    <a:schemeClr val="bg1"/>
                  </a:solidFill>
                  <a:latin typeface="Arial" pitchFamily="34" charset="0"/>
                  <a:cs typeface="Arial" pitchFamily="34" charset="0"/>
                </a:rPr>
                <a:t>Senior Research Geologist (retired)</a:t>
              </a:r>
            </a:p>
            <a:p>
              <a:pPr algn="ctr"/>
              <a:r>
                <a:rPr lang="en-US" sz="800" b="1" dirty="0" smtClean="0">
                  <a:solidFill>
                    <a:schemeClr val="bg1"/>
                  </a:solidFill>
                  <a:latin typeface="Arial" pitchFamily="34" charset="0"/>
                  <a:cs typeface="Arial" pitchFamily="34" charset="0"/>
                </a:rPr>
                <a:t>West Virginia Geological </a:t>
              </a:r>
            </a:p>
            <a:p>
              <a:pPr algn="ctr"/>
              <a:r>
                <a:rPr lang="en-US" sz="800" b="1" dirty="0" smtClean="0">
                  <a:solidFill>
                    <a:schemeClr val="bg1"/>
                  </a:solidFill>
                  <a:latin typeface="Arial" pitchFamily="34" charset="0"/>
                  <a:cs typeface="Arial" pitchFamily="34" charset="0"/>
                </a:rPr>
                <a:t>and Economic Survey</a:t>
              </a:r>
            </a:p>
            <a:p>
              <a:pPr algn="ctr"/>
              <a:r>
                <a:rPr lang="en-US" sz="800" b="1" dirty="0" smtClean="0">
                  <a:solidFill>
                    <a:schemeClr val="bg1"/>
                  </a:solidFill>
                  <a:latin typeface="Arial" pitchFamily="34" charset="0"/>
                  <a:cs typeface="Arial" pitchFamily="34" charset="0"/>
                </a:rPr>
                <a:t>1997</a:t>
              </a:r>
            </a:p>
            <a:p>
              <a:pPr algn="ctr"/>
              <a:endParaRPr lang="en-US" sz="800" b="1" dirty="0">
                <a:solidFill>
                  <a:schemeClr val="bg1"/>
                </a:solidFill>
                <a:latin typeface="Arial" pitchFamily="34" charset="0"/>
                <a:cs typeface="Arial" pitchFamily="34" charset="0"/>
              </a:endParaRPr>
            </a:p>
          </p:txBody>
        </p:sp>
        <p:sp>
          <p:nvSpPr>
            <p:cNvPr id="37" name="Flowchart: Summing Junction 36"/>
            <p:cNvSpPr/>
            <p:nvPr/>
          </p:nvSpPr>
          <p:spPr>
            <a:xfrm>
              <a:off x="1752600" y="5772150"/>
              <a:ext cx="152400" cy="152400"/>
            </a:xfrm>
            <a:prstGeom prst="flowChartSummingJunction">
              <a:avLst/>
            </a:prstGeom>
            <a:solidFill>
              <a:schemeClr val="tx2">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2862322"/>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Tucker</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Blackwater</a:t>
            </a:r>
            <a:r>
              <a:rPr lang="en-US" sz="1200" dirty="0" smtClean="0">
                <a:solidFill>
                  <a:schemeClr val="bg1"/>
                </a:solidFill>
                <a:latin typeface="Arial" pitchFamily="34" charset="0"/>
                <a:cs typeface="Arial" pitchFamily="34" charset="0"/>
              </a:rPr>
              <a:t> Falls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At </a:t>
            </a:r>
            <a:r>
              <a:rPr lang="en-US" sz="1200" dirty="0" err="1" smtClean="0">
                <a:solidFill>
                  <a:schemeClr val="bg1"/>
                </a:solidFill>
                <a:latin typeface="Arial" pitchFamily="34" charset="0"/>
                <a:cs typeface="Arial" pitchFamily="34" charset="0"/>
              </a:rPr>
              <a:t>Blackwater</a:t>
            </a:r>
            <a:r>
              <a:rPr lang="en-US" sz="1200" dirty="0" smtClean="0">
                <a:solidFill>
                  <a:schemeClr val="bg1"/>
                </a:solidFill>
                <a:latin typeface="Arial" pitchFamily="34" charset="0"/>
                <a:cs typeface="Arial" pitchFamily="34" charset="0"/>
              </a:rPr>
              <a:t> State Park</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a:t>
            </a:r>
            <a:r>
              <a:rPr lang="en-US" sz="1200" dirty="0" err="1" smtClean="0">
                <a:solidFill>
                  <a:schemeClr val="bg1"/>
                </a:solidFill>
                <a:latin typeface="Arial" pitchFamily="34" charset="0"/>
                <a:cs typeface="Arial" pitchFamily="34" charset="0"/>
              </a:rPr>
              <a:t>Conoquesnessing</a:t>
            </a:r>
            <a:r>
              <a:rPr lang="en-US" sz="1200" dirty="0" smtClean="0">
                <a:solidFill>
                  <a:schemeClr val="bg1"/>
                </a:solidFill>
                <a:latin typeface="Arial" pitchFamily="34" charset="0"/>
                <a:cs typeface="Arial" pitchFamily="34" charset="0"/>
              </a:rPr>
              <a:t> and Homewood Sandstones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Several frames from first overlook and from lower walkway. Good photo ops from “Gentle Trail” on other side also. Falls caused by resistant sandstones visible on right.</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err="1" smtClean="0">
                <a:solidFill>
                  <a:schemeClr val="bg1"/>
                </a:solidFill>
                <a:effectLst>
                  <a:outerShdw blurRad="38100" dist="38100" dir="2700000" algn="tl">
                    <a:srgbClr val="000000">
                      <a:alpha val="43137"/>
                    </a:srgbClr>
                  </a:outerShdw>
                </a:effectLst>
              </a:rPr>
              <a:t>Blackwater</a:t>
            </a:r>
            <a:r>
              <a:rPr lang="en-US" b="1" dirty="0" smtClean="0">
                <a:solidFill>
                  <a:schemeClr val="bg1"/>
                </a:solidFill>
                <a:effectLst>
                  <a:outerShdw blurRad="38100" dist="38100" dir="2700000" algn="tl">
                    <a:srgbClr val="000000">
                      <a:alpha val="43137"/>
                    </a:srgbClr>
                  </a:outerShdw>
                </a:effectLst>
              </a:rPr>
              <a:t> Falls</a:t>
            </a:r>
          </a:p>
        </p:txBody>
      </p:sp>
      <p:pic>
        <p:nvPicPr>
          <p:cNvPr id="6" name="Picture 5" descr="scan0030.jpg"/>
          <p:cNvPicPr>
            <a:picLocks noChangeAspect="1"/>
          </p:cNvPicPr>
          <p:nvPr/>
        </p:nvPicPr>
        <p:blipFill>
          <a:blip r:embed="rId3" cstate="email"/>
          <a:stretch>
            <a:fillRect/>
          </a:stretch>
        </p:blipFill>
        <p:spPr>
          <a:xfrm>
            <a:off x="648" y="381001"/>
            <a:ext cx="5432320" cy="4248148"/>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47750"/>
            <a:ext cx="33528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Wood</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Rockport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I-77, 0.7 miles N of Jackson/Wood County line and 0.7 miles N of mile post 157</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(may be Pennsylvanian)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Large blocks of rock (the size of cars) with associated red shale have fallen to road level. Red shale here has no strength, and when combined with water, it will slide. Sandstone ledges now have no support, so they too tumble down.</a:t>
            </a:r>
          </a:p>
        </p:txBody>
      </p:sp>
      <p:sp>
        <p:nvSpPr>
          <p:cNvPr id="5" name="TextBox 4"/>
          <p:cNvSpPr txBox="1"/>
          <p:nvPr/>
        </p:nvSpPr>
        <p:spPr>
          <a:xfrm>
            <a:off x="5105400" y="5905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Landslide</a:t>
            </a:r>
          </a:p>
        </p:txBody>
      </p:sp>
      <p:pic>
        <p:nvPicPr>
          <p:cNvPr id="6" name="Picture 5" descr="scan0022.jpg"/>
          <p:cNvPicPr>
            <a:picLocks noChangeAspect="1"/>
          </p:cNvPicPr>
          <p:nvPr/>
        </p:nvPicPr>
        <p:blipFill>
          <a:blip r:embed="rId3" cstate="email"/>
          <a:stretch>
            <a:fillRect/>
          </a:stretch>
        </p:blipFill>
        <p:spPr>
          <a:xfrm>
            <a:off x="1" y="515219"/>
            <a:ext cx="5363935" cy="4170212"/>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036082"/>
            <a:ext cx="3276600" cy="3231654"/>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Pendleton</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Upper Tract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See comments</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Silurian Tuscarora Sandstone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 30 E, dip is vertical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Seneca Rocks from visitors center area (many climbers on the face and at top). The Tuscarora at this location is approximately 200 feet thick with several faults parallel to bedding.</a:t>
            </a:r>
          </a:p>
        </p:txBody>
      </p:sp>
      <p:sp>
        <p:nvSpPr>
          <p:cNvPr id="5" name="TextBox 4"/>
          <p:cNvSpPr txBox="1"/>
          <p:nvPr/>
        </p:nvSpPr>
        <p:spPr>
          <a:xfrm>
            <a:off x="5334000" y="438150"/>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Vertical Tuscarora</a:t>
            </a:r>
          </a:p>
        </p:txBody>
      </p:sp>
      <p:pic>
        <p:nvPicPr>
          <p:cNvPr id="7" name="Picture 6" descr="scan0012.jpg"/>
          <p:cNvPicPr>
            <a:picLocks noChangeAspect="1"/>
          </p:cNvPicPr>
          <p:nvPr/>
        </p:nvPicPr>
        <p:blipFill>
          <a:blip r:embed="rId3" cstate="email"/>
          <a:stretch>
            <a:fillRect/>
          </a:stretch>
        </p:blipFill>
        <p:spPr>
          <a:xfrm>
            <a:off x="423" y="378270"/>
            <a:ext cx="5333153" cy="4174679"/>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Bevel 8">
            <a:hlinkClick r:id="" action="ppaction://hlinkshowjump?jump=nextslide"/>
          </p:cNvPr>
          <p:cNvSpPr/>
          <p:nvPr/>
        </p:nvSpPr>
        <p:spPr>
          <a:xfrm>
            <a:off x="83058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Next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029200" y="872044"/>
            <a:ext cx="3733800" cy="3985706"/>
          </a:xfrm>
          <a:prstGeom prst="rect">
            <a:avLst/>
          </a:prstGeom>
          <a:noFill/>
        </p:spPr>
        <p:txBody>
          <a:bodyPr wrap="square" rtlCol="0">
            <a:spAutoFit/>
          </a:bodyPr>
          <a:lstStyle/>
          <a:p>
            <a:r>
              <a:rPr lang="en-US" sz="1100" b="1" dirty="0" smtClean="0">
                <a:solidFill>
                  <a:schemeClr val="bg1"/>
                </a:solidFill>
                <a:latin typeface="Arial" pitchFamily="34" charset="0"/>
                <a:cs typeface="Arial" pitchFamily="34" charset="0"/>
              </a:rPr>
              <a:t>County:  </a:t>
            </a:r>
            <a:r>
              <a:rPr lang="en-US" sz="1100" dirty="0" smtClean="0">
                <a:solidFill>
                  <a:schemeClr val="bg1"/>
                </a:solidFill>
                <a:latin typeface="Arial" pitchFamily="34" charset="0"/>
                <a:cs typeface="Arial" pitchFamily="34" charset="0"/>
              </a:rPr>
              <a:t>Pendleton</a:t>
            </a:r>
          </a:p>
          <a:p>
            <a:endParaRPr lang="en-US" sz="1100" dirty="0" smtClean="0">
              <a:solidFill>
                <a:schemeClr val="bg1"/>
              </a:solidFill>
              <a:latin typeface="Arial" pitchFamily="34" charset="0"/>
              <a:cs typeface="Arial" pitchFamily="34" charset="0"/>
            </a:endParaRPr>
          </a:p>
          <a:p>
            <a:r>
              <a:rPr lang="en-US" sz="1100" b="1" dirty="0" smtClean="0">
                <a:solidFill>
                  <a:schemeClr val="bg1"/>
                </a:solidFill>
                <a:latin typeface="Arial" pitchFamily="34" charset="0"/>
                <a:cs typeface="Arial" pitchFamily="34" charset="0"/>
              </a:rPr>
              <a:t>Quadrangle:  </a:t>
            </a:r>
            <a:r>
              <a:rPr lang="en-US" sz="1100" dirty="0" smtClean="0">
                <a:solidFill>
                  <a:schemeClr val="bg1"/>
                </a:solidFill>
                <a:latin typeface="Arial" pitchFamily="34" charset="0"/>
                <a:cs typeface="Arial" pitchFamily="34" charset="0"/>
              </a:rPr>
              <a:t>Upper Tract</a:t>
            </a:r>
          </a:p>
          <a:p>
            <a:endParaRPr lang="en-US" sz="1100" dirty="0">
              <a:solidFill>
                <a:schemeClr val="bg1"/>
              </a:solidFill>
              <a:latin typeface="Arial" pitchFamily="34" charset="0"/>
              <a:cs typeface="Arial" pitchFamily="34" charset="0"/>
            </a:endParaRPr>
          </a:p>
          <a:p>
            <a:r>
              <a:rPr lang="en-US" sz="1100" b="1" dirty="0" smtClean="0">
                <a:solidFill>
                  <a:schemeClr val="bg1"/>
                </a:solidFill>
                <a:latin typeface="Arial" pitchFamily="34" charset="0"/>
                <a:cs typeface="Arial" pitchFamily="34" charset="0"/>
              </a:rPr>
              <a:t>Location Info:  </a:t>
            </a:r>
            <a:r>
              <a:rPr lang="en-US" sz="1100" dirty="0" smtClean="0">
                <a:solidFill>
                  <a:schemeClr val="bg1"/>
                </a:solidFill>
                <a:latin typeface="Arial" pitchFamily="34" charset="0"/>
                <a:cs typeface="Arial" pitchFamily="34" charset="0"/>
              </a:rPr>
              <a:t>Approximately 2 miles northwest of Route 220 on Smoke Hole Road</a:t>
            </a:r>
          </a:p>
          <a:p>
            <a:endParaRPr lang="en-US" sz="1100" dirty="0">
              <a:solidFill>
                <a:schemeClr val="bg1"/>
              </a:solidFill>
              <a:latin typeface="Arial" pitchFamily="34" charset="0"/>
              <a:cs typeface="Arial" pitchFamily="34" charset="0"/>
            </a:endParaRPr>
          </a:p>
          <a:p>
            <a:r>
              <a:rPr lang="en-US" sz="1100" b="1" dirty="0" smtClean="0">
                <a:solidFill>
                  <a:schemeClr val="bg1"/>
                </a:solidFill>
                <a:latin typeface="Arial" pitchFamily="34" charset="0"/>
                <a:cs typeface="Arial" pitchFamily="34" charset="0"/>
              </a:rPr>
              <a:t>Rock Formation(s): </a:t>
            </a:r>
            <a:r>
              <a:rPr lang="en-US" sz="1100" dirty="0" smtClean="0">
                <a:solidFill>
                  <a:schemeClr val="bg1"/>
                </a:solidFill>
                <a:latin typeface="Arial" pitchFamily="34" charset="0"/>
                <a:cs typeface="Arial" pitchFamily="34" charset="0"/>
              </a:rPr>
              <a:t>Devonian </a:t>
            </a:r>
            <a:r>
              <a:rPr lang="en-US" sz="1100" dirty="0" err="1" smtClean="0">
                <a:solidFill>
                  <a:schemeClr val="bg1"/>
                </a:solidFill>
                <a:latin typeface="Arial" pitchFamily="34" charset="0"/>
                <a:cs typeface="Arial" pitchFamily="34" charset="0"/>
              </a:rPr>
              <a:t>Oriskany</a:t>
            </a:r>
            <a:r>
              <a:rPr lang="en-US" sz="1100" dirty="0" smtClean="0">
                <a:solidFill>
                  <a:schemeClr val="bg1"/>
                </a:solidFill>
                <a:latin typeface="Arial" pitchFamily="34" charset="0"/>
                <a:cs typeface="Arial" pitchFamily="34" charset="0"/>
              </a:rPr>
              <a:t> Sandstone</a:t>
            </a:r>
          </a:p>
          <a:p>
            <a:endParaRPr lang="en-US" sz="1100" dirty="0">
              <a:solidFill>
                <a:schemeClr val="bg1"/>
              </a:solidFill>
              <a:latin typeface="Arial" pitchFamily="34" charset="0"/>
              <a:cs typeface="Arial" pitchFamily="34" charset="0"/>
            </a:endParaRPr>
          </a:p>
          <a:p>
            <a:r>
              <a:rPr lang="en-US" sz="1100" b="1" dirty="0" smtClean="0">
                <a:solidFill>
                  <a:schemeClr val="bg1"/>
                </a:solidFill>
                <a:latin typeface="Arial" pitchFamily="34" charset="0"/>
                <a:cs typeface="Arial" pitchFamily="34" charset="0"/>
              </a:rPr>
              <a:t>Strike/Dip </a:t>
            </a:r>
            <a:r>
              <a:rPr lang="en-US" sz="1100" dirty="0" smtClean="0">
                <a:solidFill>
                  <a:schemeClr val="bg1"/>
                </a:solidFill>
                <a:latin typeface="Arial" pitchFamily="34" charset="0"/>
                <a:cs typeface="Arial" pitchFamily="34" charset="0"/>
              </a:rPr>
              <a:t>(in degrees)</a:t>
            </a:r>
            <a:r>
              <a:rPr lang="en-US" sz="1100" b="1" dirty="0" smtClean="0">
                <a:solidFill>
                  <a:schemeClr val="bg1"/>
                </a:solidFill>
                <a:latin typeface="Arial" pitchFamily="34" charset="0"/>
                <a:cs typeface="Arial" pitchFamily="34" charset="0"/>
              </a:rPr>
              <a:t>:  </a:t>
            </a:r>
            <a:r>
              <a:rPr lang="en-US" sz="1100" dirty="0" smtClean="0">
                <a:solidFill>
                  <a:schemeClr val="bg1"/>
                </a:solidFill>
                <a:latin typeface="Arial" pitchFamily="34" charset="0"/>
                <a:cs typeface="Arial" pitchFamily="34" charset="0"/>
              </a:rPr>
              <a:t>Overturned and now dips 80 SE with Devonian </a:t>
            </a:r>
            <a:r>
              <a:rPr lang="en-US" sz="1100" dirty="0" err="1" smtClean="0">
                <a:solidFill>
                  <a:schemeClr val="bg1"/>
                </a:solidFill>
                <a:latin typeface="Arial" pitchFamily="34" charset="0"/>
                <a:cs typeface="Arial" pitchFamily="34" charset="0"/>
              </a:rPr>
              <a:t>Helderberg</a:t>
            </a:r>
            <a:r>
              <a:rPr lang="en-US" sz="1100" dirty="0" smtClean="0">
                <a:solidFill>
                  <a:schemeClr val="bg1"/>
                </a:solidFill>
                <a:latin typeface="Arial" pitchFamily="34" charset="0"/>
                <a:cs typeface="Arial" pitchFamily="34" charset="0"/>
              </a:rPr>
              <a:t> on southeast side. Strike is N 20 E.</a:t>
            </a:r>
          </a:p>
          <a:p>
            <a:endParaRPr lang="en-US" sz="1100" dirty="0">
              <a:solidFill>
                <a:schemeClr val="bg1"/>
              </a:solidFill>
              <a:latin typeface="Arial" pitchFamily="34" charset="0"/>
              <a:cs typeface="Arial" pitchFamily="34" charset="0"/>
            </a:endParaRPr>
          </a:p>
          <a:p>
            <a:r>
              <a:rPr lang="en-US" sz="1100" b="1" dirty="0" smtClean="0">
                <a:solidFill>
                  <a:schemeClr val="bg1"/>
                </a:solidFill>
                <a:latin typeface="Arial" pitchFamily="34" charset="0"/>
                <a:cs typeface="Arial" pitchFamily="34" charset="0"/>
              </a:rPr>
              <a:t>Comments: </a:t>
            </a:r>
            <a:r>
              <a:rPr lang="en-US" sz="1100" dirty="0" smtClean="0">
                <a:solidFill>
                  <a:schemeClr val="bg1"/>
                </a:solidFill>
                <a:latin typeface="Arial" pitchFamily="34" charset="0"/>
                <a:cs typeface="Arial" pitchFamily="34" charset="0"/>
              </a:rPr>
              <a:t>Also called “Eagle Rocks” and located on Cave Mountain.</a:t>
            </a:r>
          </a:p>
          <a:p>
            <a:endParaRPr lang="en-US" sz="1100" dirty="0" smtClean="0">
              <a:solidFill>
                <a:schemeClr val="bg1"/>
              </a:solidFill>
              <a:latin typeface="Arial" pitchFamily="34" charset="0"/>
              <a:cs typeface="Arial" pitchFamily="34" charset="0"/>
            </a:endParaRPr>
          </a:p>
          <a:p>
            <a:r>
              <a:rPr lang="en-US" sz="1100" dirty="0" smtClean="0">
                <a:solidFill>
                  <a:schemeClr val="bg1"/>
                </a:solidFill>
                <a:latin typeface="Arial" pitchFamily="34" charset="0"/>
                <a:cs typeface="Arial" pitchFamily="34" charset="0"/>
              </a:rPr>
              <a:t>From Sign at this Location: “Eagle Rocks. Named for William Eagle, a Revolutionary War soldier who lived nearby. Enlisted at age fifteen, 12-24-1776, he served in the 3</a:t>
            </a:r>
            <a:r>
              <a:rPr lang="en-US" sz="1100" baseline="30000" dirty="0" smtClean="0">
                <a:solidFill>
                  <a:schemeClr val="bg1"/>
                </a:solidFill>
                <a:latin typeface="Arial" pitchFamily="34" charset="0"/>
                <a:cs typeface="Arial" pitchFamily="34" charset="0"/>
              </a:rPr>
              <a:t>rd</a:t>
            </a:r>
            <a:r>
              <a:rPr lang="en-US" sz="1100" dirty="0" smtClean="0">
                <a:solidFill>
                  <a:schemeClr val="bg1"/>
                </a:solidFill>
                <a:latin typeface="Arial" pitchFamily="34" charset="0"/>
                <a:cs typeface="Arial" pitchFamily="34" charset="0"/>
              </a:rPr>
              <a:t>, 4</a:t>
            </a:r>
            <a:r>
              <a:rPr lang="en-US" sz="1100" baseline="30000" dirty="0" smtClean="0">
                <a:solidFill>
                  <a:schemeClr val="bg1"/>
                </a:solidFill>
                <a:latin typeface="Arial" pitchFamily="34" charset="0"/>
                <a:cs typeface="Arial" pitchFamily="34" charset="0"/>
              </a:rPr>
              <a:t>th</a:t>
            </a:r>
            <a:r>
              <a:rPr lang="en-US" sz="1100" dirty="0" smtClean="0">
                <a:solidFill>
                  <a:schemeClr val="bg1"/>
                </a:solidFill>
                <a:latin typeface="Arial" pitchFamily="34" charset="0"/>
                <a:cs typeface="Arial" pitchFamily="34" charset="0"/>
              </a:rPr>
              <a:t>, 8</a:t>
            </a:r>
            <a:r>
              <a:rPr lang="en-US" sz="1100" baseline="30000" dirty="0" smtClean="0">
                <a:solidFill>
                  <a:schemeClr val="bg1"/>
                </a:solidFill>
                <a:latin typeface="Arial" pitchFamily="34" charset="0"/>
                <a:cs typeface="Arial" pitchFamily="34" charset="0"/>
              </a:rPr>
              <a:t>th</a:t>
            </a:r>
            <a:r>
              <a:rPr lang="en-US" sz="1100" dirty="0" smtClean="0">
                <a:solidFill>
                  <a:schemeClr val="bg1"/>
                </a:solidFill>
                <a:latin typeface="Arial" pitchFamily="34" charset="0"/>
                <a:cs typeface="Arial" pitchFamily="34" charset="0"/>
              </a:rPr>
              <a:t>, and 12</a:t>
            </a:r>
            <a:r>
              <a:rPr lang="en-US" sz="1100" baseline="30000" dirty="0" smtClean="0">
                <a:solidFill>
                  <a:schemeClr val="bg1"/>
                </a:solidFill>
                <a:latin typeface="Arial" pitchFamily="34" charset="0"/>
                <a:cs typeface="Arial" pitchFamily="34" charset="0"/>
              </a:rPr>
              <a:t>th</a:t>
            </a:r>
            <a:r>
              <a:rPr lang="en-US" sz="1100" dirty="0" smtClean="0">
                <a:solidFill>
                  <a:schemeClr val="bg1"/>
                </a:solidFill>
                <a:latin typeface="Arial" pitchFamily="34" charset="0"/>
                <a:cs typeface="Arial" pitchFamily="34" charset="0"/>
              </a:rPr>
              <a:t>, Virginia Regiments, Continental Line, at Valley Forge and Yorktown. Died 1848, and is buried here.” Grave is right behind this sign at Eagle Rocks.</a:t>
            </a:r>
          </a:p>
        </p:txBody>
      </p:sp>
      <p:sp>
        <p:nvSpPr>
          <p:cNvPr id="5" name="TextBox 4"/>
          <p:cNvSpPr txBox="1"/>
          <p:nvPr/>
        </p:nvSpPr>
        <p:spPr>
          <a:xfrm>
            <a:off x="5105400" y="57150"/>
            <a:ext cx="3657600" cy="64633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Overturned Devonian</a:t>
            </a:r>
          </a:p>
          <a:p>
            <a:pPr algn="ctr"/>
            <a:r>
              <a:rPr lang="en-US" b="1" dirty="0" err="1" smtClean="0">
                <a:solidFill>
                  <a:schemeClr val="bg1"/>
                </a:solidFill>
                <a:effectLst>
                  <a:outerShdw blurRad="38100" dist="38100" dir="2700000" algn="tl">
                    <a:srgbClr val="000000">
                      <a:alpha val="43137"/>
                    </a:srgbClr>
                  </a:outerShdw>
                </a:effectLst>
              </a:rPr>
              <a:t>Oriskany</a:t>
            </a:r>
            <a:r>
              <a:rPr lang="en-US" b="1" dirty="0" smtClean="0">
                <a:solidFill>
                  <a:schemeClr val="bg1"/>
                </a:solidFill>
                <a:effectLst>
                  <a:outerShdw blurRad="38100" dist="38100" dir="2700000" algn="tl">
                    <a:srgbClr val="000000">
                      <a:alpha val="43137"/>
                    </a:srgbClr>
                  </a:outerShdw>
                </a:effectLst>
              </a:rPr>
              <a:t>  Sandstone</a:t>
            </a:r>
          </a:p>
        </p:txBody>
      </p:sp>
      <p:pic>
        <p:nvPicPr>
          <p:cNvPr id="7" name="Picture 6" descr="scan0018.jpg"/>
          <p:cNvPicPr>
            <a:picLocks noChangeAspect="1"/>
          </p:cNvPicPr>
          <p:nvPr/>
        </p:nvPicPr>
        <p:blipFill>
          <a:blip r:embed="rId3" cstate="email"/>
          <a:stretch>
            <a:fillRect/>
          </a:stretch>
        </p:blipFill>
        <p:spPr>
          <a:xfrm>
            <a:off x="1030" y="742950"/>
            <a:ext cx="4880848" cy="3790949"/>
          </a:xfrm>
          <a:prstGeom prst="rect">
            <a:avLst/>
          </a:prstGeom>
        </p:spPr>
      </p:pic>
      <p:sp>
        <p:nvSpPr>
          <p:cNvPr id="9" name="TextBox 8"/>
          <p:cNvSpPr txBox="1"/>
          <p:nvPr/>
        </p:nvSpPr>
        <p:spPr>
          <a:xfrm>
            <a:off x="609600" y="4552950"/>
            <a:ext cx="3962400" cy="215444"/>
          </a:xfrm>
          <a:prstGeom prst="rect">
            <a:avLst/>
          </a:prstGeom>
          <a:noFill/>
        </p:spPr>
        <p:txBody>
          <a:bodyPr wrap="square" rtlCol="0">
            <a:spAutoFit/>
          </a:bodyPr>
          <a:lstStyle/>
          <a:p>
            <a:pPr algn="ctr"/>
            <a:r>
              <a:rPr lang="en-US" sz="800" b="1" dirty="0" smtClean="0">
                <a:solidFill>
                  <a:srgbClr val="FF0000"/>
                </a:solidFill>
                <a:latin typeface="Arial" pitchFamily="34" charset="0"/>
                <a:cs typeface="Arial" pitchFamily="34" charset="0"/>
              </a:rPr>
              <a:t>Click on photo above to zoomed view of the fold.</a:t>
            </a:r>
            <a:endParaRPr lang="en-US" sz="800" b="1" dirty="0">
              <a:solidFill>
                <a:srgbClr val="FF0000"/>
              </a:solidFill>
              <a:latin typeface="Arial" pitchFamily="34" charset="0"/>
              <a:cs typeface="Arial" pitchFamily="34" charset="0"/>
            </a:endParaRPr>
          </a:p>
        </p:txBody>
      </p:sp>
      <p:grpSp>
        <p:nvGrpSpPr>
          <p:cNvPr id="2" name="Group 11"/>
          <p:cNvGrpSpPr/>
          <p:nvPr/>
        </p:nvGrpSpPr>
        <p:grpSpPr>
          <a:xfrm>
            <a:off x="0" y="2286"/>
            <a:ext cx="4084380" cy="5141214"/>
            <a:chOff x="0" y="1143"/>
            <a:chExt cx="4084380" cy="5141214"/>
          </a:xfrm>
        </p:grpSpPr>
        <p:pic>
          <p:nvPicPr>
            <p:cNvPr id="8" name="Picture 7" descr="scan0019.jpg"/>
            <p:cNvPicPr>
              <a:picLocks noChangeAspect="1"/>
            </p:cNvPicPr>
            <p:nvPr/>
          </p:nvPicPr>
          <p:blipFill>
            <a:blip r:embed="rId4" cstate="email"/>
            <a:stretch>
              <a:fillRect/>
            </a:stretch>
          </p:blipFill>
          <p:spPr>
            <a:xfrm>
              <a:off x="0" y="1143"/>
              <a:ext cx="4084380" cy="5141214"/>
            </a:xfrm>
            <a:prstGeom prst="rect">
              <a:avLst/>
            </a:prstGeom>
          </p:spPr>
        </p:pic>
        <p:sp>
          <p:nvSpPr>
            <p:cNvPr id="11" name="Bevel 10"/>
            <p:cNvSpPr/>
            <p:nvPr/>
          </p:nvSpPr>
          <p:spPr>
            <a:xfrm>
              <a:off x="3463670" y="4918814"/>
              <a:ext cx="574930" cy="167536"/>
            </a:xfrm>
            <a:prstGeom prst="bevel">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CLOSE</a:t>
              </a:r>
              <a:endParaRPr lang="en-US" sz="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0" name="Bevel 9">
            <a:hlinkClick r:id="rId5"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Bevel 12">
            <a:hlinkClick r:id="" action="ppaction://hlinkshowjump?jump=previousslide"/>
          </p:cNvPr>
          <p:cNvSpPr/>
          <p:nvPr/>
        </p:nvSpPr>
        <p:spPr>
          <a:xfrm>
            <a:off x="7620000" y="4824092"/>
            <a:ext cx="685800" cy="186058"/>
          </a:xfrm>
          <a:prstGeom prst="bevel">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Previous</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47750"/>
            <a:ext cx="33528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Putnam</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Bancroft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34, next to Lone Oak Church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Base of 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Group</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This is the top of a landslide showing the crown, scarp, and head. The upper scarp is about 15 feet high and the distance across is about 175-200 feet. Slide is mostly red soil of the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which is notoriously unstable.</a:t>
            </a:r>
          </a:p>
        </p:txBody>
      </p:sp>
      <p:sp>
        <p:nvSpPr>
          <p:cNvPr id="5" name="TextBox 4"/>
          <p:cNvSpPr txBox="1"/>
          <p:nvPr/>
        </p:nvSpPr>
        <p:spPr>
          <a:xfrm>
            <a:off x="5105400" y="590550"/>
            <a:ext cx="3657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Top of Landslide</a:t>
            </a:r>
          </a:p>
        </p:txBody>
      </p:sp>
      <p:pic>
        <p:nvPicPr>
          <p:cNvPr id="7" name="Picture 6" descr="scan0023.jpg"/>
          <p:cNvPicPr>
            <a:picLocks noChangeAspect="1"/>
          </p:cNvPicPr>
          <p:nvPr/>
        </p:nvPicPr>
        <p:blipFill>
          <a:blip r:embed="rId3" cstate="email"/>
          <a:stretch>
            <a:fillRect/>
          </a:stretch>
        </p:blipFill>
        <p:spPr>
          <a:xfrm>
            <a:off x="0" y="515228"/>
            <a:ext cx="5358698" cy="4170193"/>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450360"/>
            <a:ext cx="3276600" cy="249299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Raleigh</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Arnett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4.2 miles west of Bolt, WV on Route 99.</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Pennsylvanian Kanawha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Five benches in photo.</a:t>
            </a:r>
          </a:p>
        </p:txBody>
      </p:sp>
      <p:sp>
        <p:nvSpPr>
          <p:cNvPr id="5" name="TextBox 4"/>
          <p:cNvSpPr txBox="1"/>
          <p:nvPr/>
        </p:nvSpPr>
        <p:spPr>
          <a:xfrm>
            <a:off x="5334000" y="852428"/>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Coal Strip Mine Benches</a:t>
            </a:r>
          </a:p>
        </p:txBody>
      </p:sp>
      <p:pic>
        <p:nvPicPr>
          <p:cNvPr id="6" name="Picture 5" descr="scan0013.jpg"/>
          <p:cNvPicPr>
            <a:picLocks noChangeAspect="1"/>
          </p:cNvPicPr>
          <p:nvPr/>
        </p:nvPicPr>
        <p:blipFill>
          <a:blip r:embed="rId3" cstate="email"/>
          <a:stretch>
            <a:fillRect/>
          </a:stretch>
        </p:blipFill>
        <p:spPr>
          <a:xfrm>
            <a:off x="361615" y="666821"/>
            <a:ext cx="4730926" cy="3570510"/>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036082"/>
            <a:ext cx="3581400" cy="3600986"/>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Randolph</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Bowen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South side of new Route 33 at Bowden.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Mississippian Greenbrier Limestone</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Nearly 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Opening to mine is about 30-40 feet high. There is another opening to the same mine at this same location. Route 33 that was built here disrupted springs that fed Bowden fish hatchery and so, this Corridor H was abandoned and ends at Shavers Fork; another screw up by the WV Highway Dept.</a:t>
            </a:r>
          </a:p>
        </p:txBody>
      </p:sp>
      <p:sp>
        <p:nvSpPr>
          <p:cNvPr id="5" name="TextBox 4"/>
          <p:cNvSpPr txBox="1"/>
          <p:nvPr/>
        </p:nvSpPr>
        <p:spPr>
          <a:xfrm>
            <a:off x="5334000" y="438150"/>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Abandoned Limestone Mine</a:t>
            </a:r>
          </a:p>
        </p:txBody>
      </p:sp>
      <p:pic>
        <p:nvPicPr>
          <p:cNvPr id="6" name="Picture 5" descr="scan0006.jpg"/>
          <p:cNvPicPr>
            <a:picLocks noChangeAspect="1"/>
          </p:cNvPicPr>
          <p:nvPr/>
        </p:nvPicPr>
        <p:blipFill>
          <a:blip r:embed="rId3" cstate="email"/>
          <a:stretch>
            <a:fillRect/>
          </a:stretch>
        </p:blipFill>
        <p:spPr>
          <a:xfrm>
            <a:off x="1014" y="590550"/>
            <a:ext cx="5179574" cy="3961433"/>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1200150"/>
            <a:ext cx="35052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Ritchie</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Schultz</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50, just E of Bear Run Road and 4.5 miles W of Ellenboro</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(may be Pennsylvanian)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Entire road cut is about 100 feet high. Thick sandstone near base is about 10 feet thick and green on fresh surface. There are thinner sandstones in middle and upper sections. </a:t>
            </a:r>
            <a:r>
              <a:rPr lang="en-US" sz="1200" dirty="0" err="1" smtClean="0">
                <a:solidFill>
                  <a:schemeClr val="bg1"/>
                </a:solidFill>
                <a:latin typeface="Arial" pitchFamily="34" charset="0"/>
                <a:cs typeface="Arial" pitchFamily="34" charset="0"/>
              </a:rPr>
              <a:t>Interlayered</a:t>
            </a:r>
            <a:r>
              <a:rPr lang="en-US" sz="1200" dirty="0" smtClean="0">
                <a:solidFill>
                  <a:schemeClr val="bg1"/>
                </a:solidFill>
                <a:latin typeface="Arial" pitchFamily="34" charset="0"/>
                <a:cs typeface="Arial" pitchFamily="34" charset="0"/>
              </a:rPr>
              <a:t> </a:t>
            </a:r>
            <a:r>
              <a:rPr lang="en-US" sz="1200" dirty="0" err="1" smtClean="0">
                <a:solidFill>
                  <a:schemeClr val="bg1"/>
                </a:solidFill>
                <a:latin typeface="Arial" pitchFamily="34" charset="0"/>
                <a:cs typeface="Arial" pitchFamily="34" charset="0"/>
              </a:rPr>
              <a:t>shales</a:t>
            </a:r>
            <a:r>
              <a:rPr lang="en-US" sz="1200" dirty="0" smtClean="0">
                <a:solidFill>
                  <a:schemeClr val="bg1"/>
                </a:solidFill>
                <a:latin typeface="Arial" pitchFamily="34" charset="0"/>
                <a:cs typeface="Arial" pitchFamily="34" charset="0"/>
              </a:rPr>
              <a:t> are red and green. Note different weathering characteristics.</a:t>
            </a:r>
          </a:p>
        </p:txBody>
      </p:sp>
      <p:sp>
        <p:nvSpPr>
          <p:cNvPr id="5" name="TextBox 4"/>
          <p:cNvSpPr txBox="1"/>
          <p:nvPr/>
        </p:nvSpPr>
        <p:spPr>
          <a:xfrm>
            <a:off x="5410200" y="626566"/>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Sandstone and Shale </a:t>
            </a:r>
            <a:r>
              <a:rPr lang="en-US" b="1" dirty="0" err="1" smtClean="0">
                <a:solidFill>
                  <a:schemeClr val="bg1"/>
                </a:solidFill>
                <a:effectLst>
                  <a:outerShdw blurRad="38100" dist="38100" dir="2700000" algn="tl">
                    <a:srgbClr val="000000">
                      <a:alpha val="43137"/>
                    </a:srgbClr>
                  </a:outerShdw>
                </a:effectLst>
              </a:rPr>
              <a:t>Roadcut</a:t>
            </a:r>
            <a:endParaRPr lang="en-US" b="1" dirty="0" smtClean="0">
              <a:solidFill>
                <a:schemeClr val="bg1"/>
              </a:solidFill>
              <a:effectLst>
                <a:outerShdw blurRad="38100" dist="38100" dir="2700000" algn="tl">
                  <a:srgbClr val="000000">
                    <a:alpha val="43137"/>
                  </a:srgbClr>
                </a:outerShdw>
              </a:effectLst>
            </a:endParaRPr>
          </a:p>
        </p:txBody>
      </p:sp>
      <p:pic>
        <p:nvPicPr>
          <p:cNvPr id="7" name="Picture 6" descr="scan0029.jpg"/>
          <p:cNvPicPr>
            <a:picLocks noChangeAspect="1"/>
          </p:cNvPicPr>
          <p:nvPr/>
        </p:nvPicPr>
        <p:blipFill>
          <a:blip r:embed="rId3" cstate="email"/>
          <a:stretch>
            <a:fillRect/>
          </a:stretch>
        </p:blipFill>
        <p:spPr>
          <a:xfrm>
            <a:off x="700" y="514350"/>
            <a:ext cx="5408800" cy="4117069"/>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562600" y="1309628"/>
            <a:ext cx="3505200" cy="3046988"/>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Roane</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a:t>
            </a:r>
            <a:r>
              <a:rPr lang="en-US" sz="1200" dirty="0" smtClean="0">
                <a:solidFill>
                  <a:schemeClr val="bg1"/>
                </a:solidFill>
                <a:latin typeface="Arial" pitchFamily="34" charset="0"/>
                <a:cs typeface="Arial" pitchFamily="34" charset="0"/>
              </a:rPr>
              <a:t> Gay</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Route 33, 0.5 miles E of Roane/Jackson line and 2.6 miles W of </a:t>
            </a:r>
            <a:r>
              <a:rPr lang="en-US" sz="1200" dirty="0" err="1" smtClean="0">
                <a:solidFill>
                  <a:schemeClr val="bg1"/>
                </a:solidFill>
                <a:latin typeface="Arial" pitchFamily="34" charset="0"/>
                <a:cs typeface="Arial" pitchFamily="34" charset="0"/>
              </a:rPr>
              <a:t>Peniel</a:t>
            </a:r>
            <a:endParaRPr lang="en-US" sz="1200" dirty="0" smtClean="0">
              <a:solidFill>
                <a:schemeClr val="bg1"/>
              </a:solidFill>
              <a:latin typeface="Arial" pitchFamily="34" charset="0"/>
              <a:cs typeface="Arial" pitchFamily="34" charset="0"/>
            </a:endParaRP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Well is </a:t>
            </a:r>
            <a:r>
              <a:rPr lang="en-US" sz="1200" dirty="0" err="1" smtClean="0">
                <a:solidFill>
                  <a:schemeClr val="bg1"/>
                </a:solidFill>
                <a:latin typeface="Arial" pitchFamily="34" charset="0"/>
                <a:cs typeface="Arial" pitchFamily="34" charset="0"/>
              </a:rPr>
              <a:t>spudded</a:t>
            </a:r>
            <a:r>
              <a:rPr lang="en-US" sz="1200" dirty="0" smtClean="0">
                <a:solidFill>
                  <a:schemeClr val="bg1"/>
                </a:solidFill>
                <a:latin typeface="Arial" pitchFamily="34" charset="0"/>
                <a:cs typeface="Arial" pitchFamily="34" charset="0"/>
              </a:rPr>
              <a:t> in Permian </a:t>
            </a:r>
            <a:r>
              <a:rPr lang="en-US" sz="1200" dirty="0" err="1" smtClean="0">
                <a:solidFill>
                  <a:schemeClr val="bg1"/>
                </a:solidFill>
                <a:latin typeface="Arial" pitchFamily="34" charset="0"/>
                <a:cs typeface="Arial" pitchFamily="34" charset="0"/>
              </a:rPr>
              <a:t>Dunkard</a:t>
            </a:r>
            <a:r>
              <a:rPr lang="en-US" sz="1200" dirty="0" smtClean="0">
                <a:solidFill>
                  <a:schemeClr val="bg1"/>
                </a:solidFill>
                <a:latin typeface="Arial" pitchFamily="34" charset="0"/>
                <a:cs typeface="Arial" pitchFamily="34" charset="0"/>
              </a:rPr>
              <a:t> Group</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None in photo, but 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This oil well is in the Buffalo-</a:t>
            </a:r>
            <a:r>
              <a:rPr lang="en-US" sz="1200" dirty="0" err="1" smtClean="0">
                <a:solidFill>
                  <a:schemeClr val="bg1"/>
                </a:solidFill>
                <a:latin typeface="Arial" pitchFamily="34" charset="0"/>
                <a:cs typeface="Arial" pitchFamily="34" charset="0"/>
              </a:rPr>
              <a:t>Peniel</a:t>
            </a:r>
            <a:r>
              <a:rPr lang="en-US" sz="1200" dirty="0" smtClean="0">
                <a:solidFill>
                  <a:schemeClr val="bg1"/>
                </a:solidFill>
                <a:latin typeface="Arial" pitchFamily="34" charset="0"/>
                <a:cs typeface="Arial" pitchFamily="34" charset="0"/>
              </a:rPr>
              <a:t> field (number 162) and oil was obtained from the Salt Sand (Lower Pennsylvanian).</a:t>
            </a:r>
          </a:p>
        </p:txBody>
      </p:sp>
      <p:sp>
        <p:nvSpPr>
          <p:cNvPr id="5" name="TextBox 4"/>
          <p:cNvSpPr txBox="1"/>
          <p:nvPr/>
        </p:nvSpPr>
        <p:spPr>
          <a:xfrm>
            <a:off x="5486400" y="736044"/>
            <a:ext cx="34290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Old Oil Well</a:t>
            </a:r>
          </a:p>
        </p:txBody>
      </p:sp>
      <p:pic>
        <p:nvPicPr>
          <p:cNvPr id="6" name="Picture 5" descr="scan0034.jpg"/>
          <p:cNvPicPr>
            <a:picLocks noChangeAspect="1"/>
          </p:cNvPicPr>
          <p:nvPr/>
        </p:nvPicPr>
        <p:blipFill>
          <a:blip r:embed="rId3" cstate="email"/>
          <a:stretch>
            <a:fillRect/>
          </a:stretch>
        </p:blipFill>
        <p:spPr>
          <a:xfrm>
            <a:off x="0" y="438237"/>
            <a:ext cx="5486399" cy="4265422"/>
          </a:xfrm>
          <a:prstGeom prst="rect">
            <a:avLst/>
          </a:prstGeom>
        </p:spPr>
      </p:pic>
      <p:sp>
        <p:nvSpPr>
          <p:cNvPr id="7" name="Bevel 6">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10200" y="1112282"/>
            <a:ext cx="3352800" cy="3416320"/>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County:  </a:t>
            </a:r>
            <a:r>
              <a:rPr lang="en-US" sz="1200" dirty="0" smtClean="0">
                <a:solidFill>
                  <a:schemeClr val="bg1"/>
                </a:solidFill>
                <a:latin typeface="Arial" pitchFamily="34" charset="0"/>
                <a:cs typeface="Arial" pitchFamily="34" charset="0"/>
              </a:rPr>
              <a:t>Summers</a:t>
            </a:r>
          </a:p>
          <a:p>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Quadrangle:  </a:t>
            </a:r>
            <a:r>
              <a:rPr lang="en-US" sz="1200" dirty="0" smtClean="0">
                <a:solidFill>
                  <a:schemeClr val="bg1"/>
                </a:solidFill>
                <a:latin typeface="Arial" pitchFamily="34" charset="0"/>
                <a:cs typeface="Arial" pitchFamily="34" charset="0"/>
              </a:rPr>
              <a:t>Dawson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Location Info:  </a:t>
            </a:r>
            <a:r>
              <a:rPr lang="en-US" sz="1200" dirty="0" smtClean="0">
                <a:solidFill>
                  <a:schemeClr val="bg1"/>
                </a:solidFill>
                <a:latin typeface="Arial" pitchFamily="34" charset="0"/>
                <a:cs typeface="Arial" pitchFamily="34" charset="0"/>
              </a:rPr>
              <a:t>On I-64 at mile post 147; 0.8 miles west of Summers/Greenbrier County line and 3.5 miles east of Green </a:t>
            </a:r>
            <a:r>
              <a:rPr lang="en-US" sz="1200" dirty="0" err="1" smtClean="0">
                <a:solidFill>
                  <a:schemeClr val="bg1"/>
                </a:solidFill>
                <a:latin typeface="Arial" pitchFamily="34" charset="0"/>
                <a:cs typeface="Arial" pitchFamily="34" charset="0"/>
              </a:rPr>
              <a:t>Sulphur</a:t>
            </a:r>
            <a:r>
              <a:rPr lang="en-US" sz="1200" dirty="0" smtClean="0">
                <a:solidFill>
                  <a:schemeClr val="bg1"/>
                </a:solidFill>
                <a:latin typeface="Arial" pitchFamily="34" charset="0"/>
                <a:cs typeface="Arial" pitchFamily="34" charset="0"/>
              </a:rPr>
              <a:t> Springs exit.</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Rock Formation(s): </a:t>
            </a:r>
            <a:r>
              <a:rPr lang="en-US" sz="1200" dirty="0" smtClean="0">
                <a:solidFill>
                  <a:schemeClr val="bg1"/>
                </a:solidFill>
                <a:latin typeface="Arial" pitchFamily="34" charset="0"/>
                <a:cs typeface="Arial" pitchFamily="34" charset="0"/>
              </a:rPr>
              <a:t>Mississippian Hinton   Formation</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Strike/Dip </a:t>
            </a:r>
            <a:r>
              <a:rPr lang="en-US" sz="1200" dirty="0" smtClean="0">
                <a:solidFill>
                  <a:schemeClr val="bg1"/>
                </a:solidFill>
                <a:latin typeface="Arial" pitchFamily="34" charset="0"/>
                <a:cs typeface="Arial" pitchFamily="34" charset="0"/>
              </a:rPr>
              <a:t>(in degrees)</a:t>
            </a:r>
            <a:r>
              <a:rPr lang="en-US" sz="1200" b="1"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Horizontal</a:t>
            </a:r>
          </a:p>
          <a:p>
            <a:endParaRPr lang="en-US" sz="1200" dirty="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Comments: </a:t>
            </a:r>
            <a:r>
              <a:rPr lang="en-US" sz="1200" dirty="0" smtClean="0">
                <a:solidFill>
                  <a:schemeClr val="bg1"/>
                </a:solidFill>
                <a:latin typeface="Arial" pitchFamily="34" charset="0"/>
                <a:cs typeface="Arial" pitchFamily="34" charset="0"/>
              </a:rPr>
              <a:t>Hammer handle (about one foot long) is parallel to fault that dips 25 E. Displacement unknown. Right side has moved upwards towards upper left of photo.</a:t>
            </a:r>
          </a:p>
        </p:txBody>
      </p:sp>
      <p:sp>
        <p:nvSpPr>
          <p:cNvPr id="5" name="TextBox 4"/>
          <p:cNvSpPr txBox="1"/>
          <p:nvPr/>
        </p:nvSpPr>
        <p:spPr>
          <a:xfrm>
            <a:off x="5486400" y="514350"/>
            <a:ext cx="3276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Thrust Fault</a:t>
            </a:r>
          </a:p>
        </p:txBody>
      </p:sp>
      <p:pic>
        <p:nvPicPr>
          <p:cNvPr id="7" name="Picture 6" descr="scan0016.jpg"/>
          <p:cNvPicPr>
            <a:picLocks noChangeAspect="1"/>
          </p:cNvPicPr>
          <p:nvPr/>
        </p:nvPicPr>
        <p:blipFill>
          <a:blip r:embed="rId3" cstate="email"/>
          <a:stretch>
            <a:fillRect/>
          </a:stretch>
        </p:blipFill>
        <p:spPr>
          <a:xfrm>
            <a:off x="1" y="438259"/>
            <a:ext cx="5355460" cy="4171732"/>
          </a:xfrm>
          <a:prstGeom prst="rect">
            <a:avLst/>
          </a:prstGeom>
        </p:spPr>
      </p:pic>
      <p:sp>
        <p:nvSpPr>
          <p:cNvPr id="6" name="Bevel 5">
            <a:hlinkClick r:id="rId4" action="ppaction://hlinksldjump"/>
          </p:cNvPr>
          <p:cNvSpPr/>
          <p:nvPr/>
        </p:nvSpPr>
        <p:spPr>
          <a:xfrm>
            <a:off x="152400" y="4857750"/>
            <a:ext cx="838200" cy="152400"/>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County List</a:t>
            </a:r>
            <a:endParaRPr lang="en-US" sz="800" b="1" dirty="0">
              <a:solidFill>
                <a:schemeClr val="bg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1885</TotalTime>
  <Words>936</Words>
  <Application>Microsoft Office PowerPoint</Application>
  <PresentationFormat>On-screen Show (16:9)</PresentationFormat>
  <Paragraphs>166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Photographs of West Virginia Outcrops by County</vt:lpstr>
      <vt:lpstr>Slide 2</vt:lpstr>
      <vt:lpstr>Slide 3</vt:lpstr>
      <vt:lpstr>Slide 4</vt:lpstr>
      <vt:lpstr>Slide 5</vt:lpstr>
      <vt:lpstr>Slide 6</vt:lpstr>
      <vt:lpstr>Slide 7</vt:lpstr>
      <vt:lpstr>Slide 8</vt:lpstr>
      <vt:lpstr>Slide 9</vt:lpstr>
      <vt:lpstr>Slide 10</vt:lpstr>
      <vt:lpstr>Slide 11</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schleger</cp:lastModifiedBy>
  <cp:revision>222</cp:revision>
  <dcterms:created xsi:type="dcterms:W3CDTF">2013-11-13T14:29:12Z</dcterms:created>
  <dcterms:modified xsi:type="dcterms:W3CDTF">2014-07-15T15:06:48Z</dcterms:modified>
</cp:coreProperties>
</file>